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4" r:id="rId5"/>
    <p:sldId id="258" r:id="rId6"/>
    <p:sldId id="276" r:id="rId7"/>
    <p:sldId id="259" r:id="rId8"/>
    <p:sldId id="260" r:id="rId9"/>
    <p:sldId id="261" r:id="rId10"/>
    <p:sldId id="262" r:id="rId11"/>
    <p:sldId id="264" r:id="rId12"/>
    <p:sldId id="265" r:id="rId13"/>
    <p:sldId id="267" r:id="rId14"/>
    <p:sldId id="271" r:id="rId15"/>
    <p:sldId id="268" r:id="rId16"/>
    <p:sldId id="279" r:id="rId17"/>
    <p:sldId id="280" r:id="rId18"/>
    <p:sldId id="281" r:id="rId19"/>
    <p:sldId id="270" r:id="rId20"/>
    <p:sldId id="282" r:id="rId21"/>
    <p:sldId id="272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FF0000"/>
    <a:srgbClr val="A50021"/>
    <a:srgbClr val="FF9900"/>
    <a:srgbClr val="3366CC"/>
    <a:srgbClr val="3366FF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9" autoAdjust="0"/>
    <p:restoredTop sz="94719" autoAdjust="0"/>
  </p:normalViewPr>
  <p:slideViewPr>
    <p:cSldViewPr>
      <p:cViewPr varScale="1">
        <p:scale>
          <a:sx n="52" d="100"/>
          <a:sy n="52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A317C-0614-4627-A836-2A7F1AE5B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F9D97-4060-4784-9DE7-916A238ED8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93AA-3927-4102-8841-734A69737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250EA-FFB2-4E25-BF89-17810D653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A100-39C1-49C3-9698-4EC7677A3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9CD1-4085-4DD4-B4E8-27ECD76D9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2A4B-BD45-4537-9C7C-B46D9ED4A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34E9-BE0B-4F39-AEC0-7473461A0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71261-CB5A-482F-A136-D2A6FEA9C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90245-E3D0-4F96-8FF5-9876B136B8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EAD55-5BD5-40B8-97C4-A3597ED68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429DB10-C679-43A7-9714-C9E70F3F1F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slide" Target="slide3.xml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slide" Target="slide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slide" Target="slide3.xml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image" Target="../media/image2.png"/><Relationship Id="rId4" Type="http://schemas.openxmlformats.org/officeDocument/2006/relationships/slide" Target="slide9.xml"/><Relationship Id="rId9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6327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100000">
                      <a:srgbClr val="CC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ГЕОМЕТРИЧЕСКИЙ СМЫСЛ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447925" y="1628775"/>
            <a:ext cx="42481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ПРОИЗВОДНОЙ</a:t>
            </a:r>
          </a:p>
        </p:txBody>
      </p:sp>
      <p:sp>
        <p:nvSpPr>
          <p:cNvPr id="2058" name="WordArt 7"/>
          <p:cNvSpPr>
            <a:spLocks noChangeArrowheads="1" noChangeShapeType="1" noTextEdit="1"/>
          </p:cNvSpPr>
          <p:nvPr/>
        </p:nvSpPr>
        <p:spPr bwMode="auto">
          <a:xfrm>
            <a:off x="971550" y="2663825"/>
            <a:ext cx="7200900" cy="17907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68819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(ПРЕДИСЛОВИЕ К ИССЛЕДОВАНИЮ СВОЙСТВ </a:t>
            </a:r>
          </a:p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ФУНКЦИЙ С ПРИМЕНЕНИЕМ ПРОИЗВОДНОЙ)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9388" y="5589588"/>
            <a:ext cx="74168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800" b="1" i="1">
                <a:solidFill>
                  <a:srgbClr val="BA8434"/>
                </a:solidFill>
                <a:latin typeface="Arial" charset="0"/>
              </a:rPr>
              <a:t>Ковальчук Лариса Ивановна,</a:t>
            </a:r>
          </a:p>
          <a:p>
            <a:pPr algn="l">
              <a:lnSpc>
                <a:spcPct val="80000"/>
              </a:lnSpc>
            </a:pPr>
            <a:r>
              <a:rPr lang="ru-RU" sz="2800" b="1" i="1">
                <a:solidFill>
                  <a:srgbClr val="BA8434"/>
                </a:solidFill>
                <a:latin typeface="Arial" charset="0"/>
              </a:rPr>
              <a:t>учитель математики МОУ СОШ № 288</a:t>
            </a:r>
          </a:p>
          <a:p>
            <a:pPr algn="l">
              <a:lnSpc>
                <a:spcPct val="80000"/>
              </a:lnSpc>
            </a:pPr>
            <a:r>
              <a:rPr lang="ru-RU" sz="2800" b="1" i="1">
                <a:solidFill>
                  <a:srgbClr val="BA8434"/>
                </a:solidFill>
                <a:latin typeface="Arial" charset="0"/>
              </a:rPr>
              <a:t>ЗАТО г.Заозёрск  Мурманской области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296863" y="4824413"/>
            <a:ext cx="68405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 dirty="0" smtClean="0">
                <a:solidFill>
                  <a:srgbClr val="990000"/>
                </a:solidFill>
                <a:latin typeface="Times New Roman" pitchFamily="18" charset="0"/>
              </a:rPr>
              <a:t>11класс </a:t>
            </a:r>
            <a:r>
              <a:rPr lang="ru-RU" sz="3200" b="1" i="1" dirty="0">
                <a:solidFill>
                  <a:srgbClr val="990000"/>
                </a:solidFill>
                <a:latin typeface="Times New Roman" pitchFamily="18" charset="0"/>
              </a:rPr>
              <a:t>(профильный уровень)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79388" y="152400"/>
            <a:ext cx="431800" cy="468313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4213" y="0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336699"/>
                </a:solidFill>
              </a:rPr>
              <a:t>Какие из заданных на</a:t>
            </a:r>
            <a:r>
              <a:rPr lang="ru-RU" b="1" i="1"/>
              <a:t> </a:t>
            </a:r>
            <a:r>
              <a:rPr lang="ru-RU" b="1" i="1">
                <a:solidFill>
                  <a:srgbClr val="000066"/>
                </a:solidFill>
              </a:rPr>
              <a:t>промежутке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 </a:t>
            </a:r>
            <a:r>
              <a:rPr lang="ru-RU" b="1">
                <a:solidFill>
                  <a:srgbClr val="336699"/>
                </a:solidFill>
              </a:rPr>
              <a:t>функций,</a:t>
            </a:r>
          </a:p>
          <a:p>
            <a:pPr algn="l"/>
            <a:r>
              <a:rPr lang="ru-RU" b="1">
                <a:solidFill>
                  <a:srgbClr val="336699"/>
                </a:solidFill>
              </a:rPr>
              <a:t>графики которых будут представлены ниже, обладают указанными свойствами?</a:t>
            </a:r>
            <a:r>
              <a:rPr lang="ru-RU"/>
              <a:t> </a:t>
            </a:r>
            <a:endParaRPr lang="ru-RU" b="1">
              <a:solidFill>
                <a:srgbClr val="336699"/>
              </a:solidFill>
            </a:endParaRPr>
          </a:p>
        </p:txBody>
      </p:sp>
      <p:pic>
        <p:nvPicPr>
          <p:cNvPr id="10253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96975"/>
            <a:ext cx="2771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933825"/>
            <a:ext cx="2771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113" y="1160463"/>
            <a:ext cx="2771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6" name="Picture 1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1160463"/>
            <a:ext cx="2681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7" name="Picture 1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838" y="4005263"/>
            <a:ext cx="2771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3348038" y="5949950"/>
            <a:ext cx="2447925" cy="720725"/>
          </a:xfrm>
          <a:prstGeom prst="ellipse">
            <a:avLst/>
          </a:prstGeom>
          <a:gradFill rotWithShape="1">
            <a:gsLst>
              <a:gs pos="0">
                <a:srgbClr val="FED2E6">
                  <a:gamma/>
                  <a:shade val="73725"/>
                  <a:invGamma/>
                </a:srgbClr>
              </a:gs>
              <a:gs pos="50000">
                <a:srgbClr val="FED2E6"/>
              </a:gs>
              <a:gs pos="100000">
                <a:srgbClr val="FED2E6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pic>
        <p:nvPicPr>
          <p:cNvPr id="1026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12763"/>
            <a:ext cx="304800" cy="304800"/>
          </a:xfrm>
          <a:prstGeom prst="rect">
            <a:avLst/>
          </a:prstGeom>
          <a:noFill/>
        </p:spPr>
      </p:pic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3348038" y="5949950"/>
            <a:ext cx="2447925" cy="720725"/>
          </a:xfrm>
          <a:prstGeom prst="ellipse">
            <a:avLst/>
          </a:prstGeom>
          <a:gradFill rotWithShape="1">
            <a:gsLst>
              <a:gs pos="0">
                <a:srgbClr val="97EDA1">
                  <a:gamma/>
                  <a:shade val="73725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3348038" y="5949950"/>
            <a:ext cx="2447925" cy="7207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shade val="66667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3348038" y="5949950"/>
            <a:ext cx="2447925" cy="720725"/>
          </a:xfrm>
          <a:prstGeom prst="ellipse">
            <a:avLst/>
          </a:prstGeom>
          <a:gradFill rotWithShape="1">
            <a:gsLst>
              <a:gs pos="0">
                <a:srgbClr val="FD876F">
                  <a:gamma/>
                  <a:shade val="66667"/>
                  <a:invGamma/>
                </a:srgbClr>
              </a:gs>
              <a:gs pos="50000">
                <a:srgbClr val="FD876F"/>
              </a:gs>
              <a:gs pos="100000">
                <a:srgbClr val="FD876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3348038" y="5949950"/>
            <a:ext cx="2447925" cy="720725"/>
          </a:xfrm>
          <a:prstGeom prst="ellipse">
            <a:avLst/>
          </a:prstGeom>
          <a:gradFill rotWithShape="1">
            <a:gsLst>
              <a:gs pos="0">
                <a:srgbClr val="EB89D8">
                  <a:gamma/>
                  <a:shade val="73725"/>
                  <a:invGamma/>
                </a:srgbClr>
              </a:gs>
              <a:gs pos="50000">
                <a:srgbClr val="EB89D8"/>
              </a:gs>
              <a:gs pos="100000">
                <a:srgbClr val="EB89D8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3348038" y="5949950"/>
            <a:ext cx="2447925" cy="720725"/>
          </a:xfrm>
          <a:prstGeom prst="ellipse">
            <a:avLst/>
          </a:prstGeom>
          <a:gradFill rotWithShape="1">
            <a:gsLst>
              <a:gs pos="0">
                <a:srgbClr val="C7C1C2">
                  <a:gamma/>
                  <a:shade val="61961"/>
                  <a:invGamma/>
                </a:srgbClr>
              </a:gs>
              <a:gs pos="50000">
                <a:srgbClr val="C7C1C2"/>
              </a:gs>
              <a:gs pos="100000">
                <a:srgbClr val="C7C1C2">
                  <a:gamma/>
                  <a:shade val="61961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pic>
        <p:nvPicPr>
          <p:cNvPr id="10272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12763"/>
            <a:ext cx="304800" cy="304800"/>
          </a:xfrm>
          <a:prstGeom prst="rect">
            <a:avLst/>
          </a:prstGeom>
          <a:noFill/>
        </p:spPr>
      </p:pic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276600" y="4149725"/>
            <a:ext cx="22336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CC0099"/>
                </a:solidFill>
              </a:rPr>
              <a:t>А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Функция</a:t>
            </a:r>
            <a:r>
              <a:rPr lang="ru-RU"/>
              <a:t>  </a:t>
            </a:r>
          </a:p>
          <a:p>
            <a:pPr algn="l">
              <a:lnSpc>
                <a:spcPct val="80000"/>
              </a:lnSpc>
            </a:pPr>
            <a:r>
              <a:rPr lang="ru-RU"/>
              <a:t>       </a:t>
            </a:r>
            <a:r>
              <a:rPr lang="ru-RU" b="1" i="1">
                <a:solidFill>
                  <a:srgbClr val="FF0000"/>
                </a:solidFill>
              </a:rPr>
              <a:t>убывает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  </a:t>
            </a:r>
            <a:r>
              <a:rPr lang="ru-RU" b="1" i="1">
                <a:solidFill>
                  <a:srgbClr val="000066"/>
                </a:solidFill>
              </a:rPr>
              <a:t>на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 .</a:t>
            </a:r>
            <a:r>
              <a:rPr lang="ru-RU"/>
              <a:t> 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1979613" y="3968750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ED2E6">
                  <a:gamma/>
                  <a:shade val="85098"/>
                  <a:invGamma/>
                </a:srgbClr>
              </a:gs>
              <a:gs pos="50000">
                <a:srgbClr val="FED2E6"/>
              </a:gs>
              <a:gs pos="100000">
                <a:srgbClr val="FED2E6">
                  <a:gamma/>
                  <a:shade val="8509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8027988" y="4041775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ED2E6">
                  <a:gamma/>
                  <a:shade val="85098"/>
                  <a:invGamma/>
                </a:srgbClr>
              </a:gs>
              <a:gs pos="50000">
                <a:srgbClr val="FED2E6"/>
              </a:gs>
              <a:gs pos="100000">
                <a:srgbClr val="FED2E6">
                  <a:gamma/>
                  <a:shade val="8509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2978150" y="4076700"/>
            <a:ext cx="318611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00CC66"/>
                </a:solidFill>
              </a:rPr>
              <a:t>Б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В каждой точке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 </a:t>
            </a:r>
            <a:r>
              <a:rPr lang="ru-RU" b="1" i="1">
                <a:solidFill>
                  <a:srgbClr val="FF0000"/>
                </a:solidFill>
              </a:rPr>
              <a:t>можно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   провести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касательную</a:t>
            </a:r>
            <a:r>
              <a:rPr lang="ru-RU" b="1" i="1">
                <a:solidFill>
                  <a:srgbClr val="000066"/>
                </a:solidFill>
              </a:rPr>
              <a:t>.</a:t>
            </a:r>
            <a:r>
              <a:rPr lang="ru-RU"/>
              <a:t> </a:t>
            </a:r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1979613" y="3968750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8027988" y="4041775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>
            <a:off x="1979613" y="1233488"/>
            <a:ext cx="828675" cy="7921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2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2808288" y="4184650"/>
            <a:ext cx="3192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0066FF"/>
                </a:solidFill>
              </a:rPr>
              <a:t>В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В каждой точке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≤</a:t>
            </a:r>
            <a:r>
              <a:rPr lang="ru-RU"/>
              <a:t> </a:t>
            </a:r>
            <a:r>
              <a:rPr lang="ru-RU" b="1" i="1">
                <a:solidFill>
                  <a:srgbClr val="FF0000"/>
                </a:solidFill>
              </a:rPr>
              <a:t>0</a:t>
            </a:r>
            <a:r>
              <a:rPr lang="ru-RU" b="1" i="1">
                <a:solidFill>
                  <a:srgbClr val="000066"/>
                </a:solidFill>
              </a:rPr>
              <a:t>.</a:t>
            </a:r>
            <a:r>
              <a:rPr lang="ru-RU"/>
              <a:t> </a:t>
            </a: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1979613" y="3968750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99FF">
                  <a:gamma/>
                  <a:shade val="71373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0286" name="AutoShape 46"/>
          <p:cNvSpPr>
            <a:spLocks noChangeArrowheads="1"/>
          </p:cNvSpPr>
          <p:nvPr/>
        </p:nvSpPr>
        <p:spPr bwMode="auto">
          <a:xfrm>
            <a:off x="8027988" y="4041775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99FF">
                  <a:gamma/>
                  <a:shade val="71373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2789238" y="4184650"/>
            <a:ext cx="356393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FF0000"/>
                </a:solidFill>
              </a:rPr>
              <a:t>Г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В каждой точке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 касательная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наклонена под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</a:t>
            </a:r>
            <a:r>
              <a:rPr lang="ru-RU" b="1" i="1">
                <a:solidFill>
                  <a:srgbClr val="FF0000"/>
                </a:solidFill>
              </a:rPr>
              <a:t>тупым</a:t>
            </a:r>
            <a:r>
              <a:rPr lang="ru-RU" b="1" i="1">
                <a:solidFill>
                  <a:srgbClr val="000066"/>
                </a:solidFill>
              </a:rPr>
              <a:t> углом</a:t>
            </a:r>
            <a:r>
              <a:rPr lang="ru-RU" b="1" i="1"/>
              <a:t>.</a:t>
            </a:r>
            <a:r>
              <a:rPr lang="ru-RU"/>
              <a:t>  </a:t>
            </a:r>
          </a:p>
        </p:txBody>
      </p:sp>
      <p:pic>
        <p:nvPicPr>
          <p:cNvPr id="10288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12763"/>
            <a:ext cx="304800" cy="304800"/>
          </a:xfrm>
          <a:prstGeom prst="rect">
            <a:avLst/>
          </a:prstGeom>
          <a:noFill/>
        </p:spPr>
      </p:pic>
      <p:sp>
        <p:nvSpPr>
          <p:cNvPr id="10289" name="AutoShape 49"/>
          <p:cNvSpPr>
            <a:spLocks noChangeArrowheads="1"/>
          </p:cNvSpPr>
          <p:nvPr/>
        </p:nvSpPr>
        <p:spPr bwMode="auto">
          <a:xfrm>
            <a:off x="8027988" y="4041775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D876F">
                  <a:gamma/>
                  <a:shade val="73725"/>
                  <a:invGamma/>
                </a:srgbClr>
              </a:gs>
              <a:gs pos="50000">
                <a:srgbClr val="FD876F"/>
              </a:gs>
              <a:gs pos="100000">
                <a:srgbClr val="FD876F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pic>
        <p:nvPicPr>
          <p:cNvPr id="1029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12763"/>
            <a:ext cx="304800" cy="304800"/>
          </a:xfrm>
          <a:prstGeom prst="rect">
            <a:avLst/>
          </a:prstGeom>
          <a:noFill/>
        </p:spPr>
      </p:pic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3059113" y="4113213"/>
            <a:ext cx="30241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990099"/>
                </a:solidFill>
              </a:rPr>
              <a:t>Д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Существует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конечное число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точек на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),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 в которых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     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=  0</a:t>
            </a:r>
            <a:r>
              <a:rPr lang="ru-RU" b="1" i="1">
                <a:solidFill>
                  <a:srgbClr val="000066"/>
                </a:solidFill>
              </a:rPr>
              <a:t> .</a:t>
            </a:r>
            <a:r>
              <a:rPr lang="ru-RU"/>
              <a:t> </a:t>
            </a:r>
            <a:r>
              <a:rPr lang="ru-RU" b="1" i="1"/>
              <a:t> </a:t>
            </a:r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12763"/>
            <a:ext cx="304800" cy="304800"/>
          </a:xfrm>
          <a:prstGeom prst="rect">
            <a:avLst/>
          </a:prstGeom>
          <a:noFill/>
        </p:spPr>
      </p:pic>
      <p:sp>
        <p:nvSpPr>
          <p:cNvPr id="10293" name="AutoShape 53"/>
          <p:cNvSpPr>
            <a:spLocks noChangeArrowheads="1"/>
          </p:cNvSpPr>
          <p:nvPr/>
        </p:nvSpPr>
        <p:spPr bwMode="auto">
          <a:xfrm>
            <a:off x="1979613" y="3968750"/>
            <a:ext cx="828675" cy="7921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EB89D8">
                  <a:gamma/>
                  <a:shade val="73725"/>
                  <a:invGamma/>
                </a:srgbClr>
              </a:gs>
              <a:gs pos="50000">
                <a:srgbClr val="EB89D8"/>
              </a:gs>
              <a:gs pos="100000">
                <a:srgbClr val="EB89D8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2951163" y="3968750"/>
            <a:ext cx="3240087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969696"/>
                </a:solidFill>
              </a:rPr>
              <a:t>Е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Существует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конечное число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точек на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),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   в которых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        </a:t>
            </a:r>
            <a:r>
              <a:rPr lang="en-US" b="1" i="1">
                <a:solidFill>
                  <a:srgbClr val="FF0000"/>
                </a:solidFill>
              </a:rPr>
              <a:t>f ´(x) </a:t>
            </a:r>
            <a:r>
              <a:rPr lang="ru-RU" b="1" i="1">
                <a:solidFill>
                  <a:srgbClr val="FF0000"/>
                </a:solidFill>
              </a:rPr>
              <a:t>не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 существует</a:t>
            </a:r>
            <a:r>
              <a:rPr lang="ru-RU" b="1" i="1">
                <a:solidFill>
                  <a:srgbClr val="000066"/>
                </a:solidFill>
              </a:rPr>
              <a:t>.</a:t>
            </a:r>
            <a:r>
              <a:rPr lang="ru-RU"/>
              <a:t> </a:t>
            </a:r>
            <a:r>
              <a:rPr lang="ru-RU" b="1" i="1"/>
              <a:t> </a:t>
            </a: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>
            <a:off x="4967288" y="1268413"/>
            <a:ext cx="828675" cy="7921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C7C1C2">
                  <a:gamma/>
                  <a:shade val="71373"/>
                  <a:invGamma/>
                </a:srgbClr>
              </a:gs>
              <a:gs pos="50000">
                <a:srgbClr val="C7C1C2"/>
              </a:gs>
              <a:gs pos="100000">
                <a:srgbClr val="C7C1C2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3</a:t>
            </a:r>
          </a:p>
        </p:txBody>
      </p:sp>
      <p:sp>
        <p:nvSpPr>
          <p:cNvPr id="10296" name="AutoShape 56"/>
          <p:cNvSpPr>
            <a:spLocks noChangeArrowheads="1"/>
          </p:cNvSpPr>
          <p:nvPr/>
        </p:nvSpPr>
        <p:spPr bwMode="auto">
          <a:xfrm>
            <a:off x="8027988" y="1233488"/>
            <a:ext cx="828675" cy="7921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C7C1C2">
                  <a:gamma/>
                  <a:shade val="71373"/>
                  <a:invGamma/>
                </a:srgbClr>
              </a:gs>
              <a:gs pos="50000">
                <a:srgbClr val="C7C1C2"/>
              </a:gs>
              <a:gs pos="100000">
                <a:srgbClr val="C7C1C2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pic>
        <p:nvPicPr>
          <p:cNvPr id="10297" name="Picture 5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5127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9" fill="hold"/>
                                        <p:tgtEl>
                                          <p:spTgt spid="10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9" fill="hold"/>
                                        <p:tgtEl>
                                          <p:spTgt spid="10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759" fill="hold"/>
                                        <p:tgtEl>
                                          <p:spTgt spid="10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59" fill="hold"/>
                                        <p:tgtEl>
                                          <p:spTgt spid="10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759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759" fill="hold"/>
                                        <p:tgtEl>
                                          <p:spTgt spid="10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0"/>
                </p:tgtEl>
              </p:cMediaNode>
            </p:audio>
            <p:audio>
              <p:cMediaNode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2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8"/>
                </p:tgtEl>
              </p:cMediaNode>
            </p:audio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00"/>
                            </p:stCondLst>
                            <p:childTnLst>
                              <p:par>
                                <p:cTn id="2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8"/>
                  </p:tgtEl>
                </p:cond>
              </p:nextCondLst>
            </p:seq>
            <p:audio>
              <p:cMediaNode>
                <p:cTn id="2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0"/>
                </p:tgtEl>
              </p:cMediaNode>
            </p:audio>
            <p:audio>
              <p:cMediaNode>
                <p:cTn id="2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  <p:audio>
              <p:cMediaNode>
                <p:cTn id="2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7"/>
                </p:tgtEl>
              </p:cMediaNode>
            </p:audio>
          </p:childTnLst>
        </p:cTn>
      </p:par>
    </p:tnLst>
    <p:bldLst>
      <p:bldP spid="10259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4" grpId="0"/>
      <p:bldP spid="10274" grpId="1"/>
      <p:bldP spid="10275" grpId="0" animBg="1"/>
      <p:bldP spid="10275" grpId="1" animBg="1"/>
      <p:bldP spid="10276" grpId="0" animBg="1"/>
      <p:bldP spid="10276" grpId="1" animBg="1"/>
      <p:bldP spid="10278" grpId="0"/>
      <p:bldP spid="10278" grpId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/>
      <p:bldP spid="10282" grpId="1"/>
      <p:bldP spid="10283" grpId="0" animBg="1"/>
      <p:bldP spid="10283" grpId="1" animBg="1"/>
      <p:bldP spid="10286" grpId="0" animBg="1"/>
      <p:bldP spid="10286" grpId="1" animBg="1"/>
      <p:bldP spid="10287" grpId="0"/>
      <p:bldP spid="10287" grpId="1"/>
      <p:bldP spid="10289" grpId="0" animBg="1"/>
      <p:bldP spid="10289" grpId="1" animBg="1"/>
      <p:bldP spid="10291" grpId="0"/>
      <p:bldP spid="10291" grpId="1"/>
      <p:bldP spid="10293" grpId="0" animBg="1"/>
      <p:bldP spid="10293" grpId="1" animBg="1"/>
      <p:bldP spid="10294" grpId="0"/>
      <p:bldP spid="10294" grpId="1"/>
      <p:bldP spid="10295" grpId="0" animBg="1"/>
      <p:bldP spid="10295" grpId="1" animBg="1"/>
      <p:bldP spid="10296" grpId="0" animBg="1"/>
      <p:bldP spid="1029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Oval 14"/>
          <p:cNvSpPr>
            <a:spLocks noChangeArrowheads="1"/>
          </p:cNvSpPr>
          <p:nvPr/>
        </p:nvSpPr>
        <p:spPr bwMode="auto">
          <a:xfrm rot="10800000">
            <a:off x="4192588" y="1592263"/>
            <a:ext cx="757237" cy="898525"/>
          </a:xfrm>
          <a:prstGeom prst="ellipse">
            <a:avLst/>
          </a:prstGeom>
          <a:gradFill rotWithShape="1">
            <a:gsLst>
              <a:gs pos="0">
                <a:srgbClr val="FDF9A1">
                  <a:gamma/>
                  <a:shade val="69020"/>
                  <a:invGamma/>
                </a:srgbClr>
              </a:gs>
              <a:gs pos="50000">
                <a:srgbClr val="FDF9A1"/>
              </a:gs>
              <a:gs pos="100000">
                <a:srgbClr val="FDF9A1">
                  <a:gamma/>
                  <a:shade val="69020"/>
                  <a:invGamma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152400"/>
            <a:ext cx="431800" cy="468313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19138" y="0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336699"/>
                </a:solidFill>
              </a:rPr>
              <a:t>Используя принцип игры в</a:t>
            </a:r>
            <a:r>
              <a:rPr lang="ru-RU" b="1"/>
              <a:t> </a:t>
            </a:r>
            <a:r>
              <a:rPr lang="ru-RU" b="1" i="1">
                <a:solidFill>
                  <a:srgbClr val="FF0000"/>
                </a:solidFill>
              </a:rPr>
              <a:t>«Домино»</a:t>
            </a:r>
            <a:r>
              <a:rPr lang="ru-RU" b="1">
                <a:solidFill>
                  <a:srgbClr val="336699"/>
                </a:solidFill>
              </a:rPr>
              <a:t>, </a:t>
            </a:r>
            <a:r>
              <a:rPr lang="ru-RU" b="1" i="1">
                <a:solidFill>
                  <a:srgbClr val="000066"/>
                </a:solidFill>
              </a:rPr>
              <a:t>расположите</a:t>
            </a:r>
            <a:r>
              <a:rPr lang="ru-RU" b="1" i="1"/>
              <a:t> </a:t>
            </a:r>
            <a:r>
              <a:rPr lang="ru-RU" b="1">
                <a:solidFill>
                  <a:srgbClr val="336699"/>
                </a:solidFill>
              </a:rPr>
              <a:t>картинки так , чтобы утверждение  описывало свойство точки</a:t>
            </a:r>
            <a:r>
              <a:rPr lang="ru-RU" b="1"/>
              <a:t> </a:t>
            </a:r>
            <a:r>
              <a:rPr lang="ru-RU" b="1" i="1">
                <a:solidFill>
                  <a:srgbClr val="FF0000"/>
                </a:solidFill>
              </a:rPr>
              <a:t>Х₀</a:t>
            </a:r>
            <a:r>
              <a:rPr lang="ru-RU" b="1" i="1"/>
              <a:t> .</a:t>
            </a:r>
            <a:endParaRPr lang="ru-RU" b="1"/>
          </a:p>
          <a:p>
            <a:pPr algn="l"/>
            <a:endParaRPr lang="ru-RU"/>
          </a:p>
        </p:txBody>
      </p:sp>
      <p:pic>
        <p:nvPicPr>
          <p:cNvPr id="12294" name="Picture 6" descr="1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" y="1089025"/>
            <a:ext cx="3609975" cy="1800225"/>
          </a:xfrm>
          <a:prstGeom prst="rect">
            <a:avLst/>
          </a:prstGeom>
          <a:noFill/>
        </p:spPr>
      </p:pic>
      <p:pic>
        <p:nvPicPr>
          <p:cNvPr id="12296" name="Picture 8" descr="13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1125538"/>
            <a:ext cx="3590925" cy="1743075"/>
          </a:xfrm>
          <a:prstGeom prst="rect">
            <a:avLst/>
          </a:prstGeom>
          <a:noFill/>
        </p:spPr>
      </p:pic>
      <p:pic>
        <p:nvPicPr>
          <p:cNvPr id="12297" name="Picture 9" descr="13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3033713"/>
            <a:ext cx="3590925" cy="1733550"/>
          </a:xfrm>
          <a:prstGeom prst="rect">
            <a:avLst/>
          </a:prstGeom>
          <a:noFill/>
        </p:spPr>
      </p:pic>
      <p:pic>
        <p:nvPicPr>
          <p:cNvPr id="12299" name="Picture 11" descr="13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0" y="3068638"/>
            <a:ext cx="3600450" cy="1727200"/>
          </a:xfrm>
          <a:prstGeom prst="rect">
            <a:avLst/>
          </a:prstGeom>
          <a:noFill/>
        </p:spPr>
      </p:pic>
      <p:pic>
        <p:nvPicPr>
          <p:cNvPr id="12300" name="Picture 12" descr="13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4976813"/>
            <a:ext cx="3581400" cy="1733550"/>
          </a:xfrm>
          <a:prstGeom prst="rect">
            <a:avLst/>
          </a:prstGeom>
          <a:noFill/>
        </p:spPr>
      </p:pic>
      <p:pic>
        <p:nvPicPr>
          <p:cNvPr id="12301" name="Picture 13" descr="13 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4976813"/>
            <a:ext cx="3600450" cy="1733550"/>
          </a:xfrm>
          <a:prstGeom prst="rect">
            <a:avLst/>
          </a:prstGeom>
          <a:noFill/>
        </p:spPr>
      </p:pic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329113" y="1808163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8658225" y="1773238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0" y="3681413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4329113" y="3716338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8658225" y="3752850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0" y="5661025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4329113" y="5661025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8658225" y="5734050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0" y="1773238"/>
            <a:ext cx="485775" cy="396875"/>
          </a:xfrm>
          <a:prstGeom prst="rightArrow">
            <a:avLst>
              <a:gd name="adj1" fmla="val 50000"/>
              <a:gd name="adj2" fmla="val 30600"/>
            </a:avLst>
          </a:prstGeom>
          <a:gradFill rotWithShape="1">
            <a:gsLst>
              <a:gs pos="0">
                <a:srgbClr val="BB9B61">
                  <a:gamma/>
                  <a:shade val="69020"/>
                  <a:invGamma/>
                </a:srgbClr>
              </a:gs>
              <a:gs pos="50000">
                <a:srgbClr val="BB9B61"/>
              </a:gs>
              <a:gs pos="100000">
                <a:srgbClr val="BB9B61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31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4863" y="512763"/>
            <a:ext cx="304800" cy="304800"/>
          </a:xfrm>
          <a:prstGeom prst="rect">
            <a:avLst/>
          </a:prstGeom>
          <a:noFill/>
        </p:spPr>
      </p:pic>
      <p:pic>
        <p:nvPicPr>
          <p:cNvPr id="12313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4863" y="512763"/>
            <a:ext cx="304800" cy="304800"/>
          </a:xfrm>
          <a:prstGeom prst="rect">
            <a:avLst/>
          </a:prstGeom>
          <a:noFill/>
        </p:spPr>
      </p:pic>
      <p:sp>
        <p:nvSpPr>
          <p:cNvPr id="12314" name="AutoShape 2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02" fill="hold"/>
                                        <p:tgtEl>
                                          <p:spTgt spid="12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6 L 0.47239 0.27824 " pathEditMode="relative" ptsTypes="AA">
                                      <p:cBhvr>
                                        <p:cTn id="1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2.96296E-6 L -0.46527 -0.27824 " pathEditMode="relative" ptsTypes="AA">
                                      <p:cBhvr>
                                        <p:cTn id="2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8819 L 0.00451 0.28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4645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502" fill="hold"/>
                                        <p:tgtEl>
                                          <p:spTgt spid="12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2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3"/>
                </p:tgtEl>
              </p:cMediaNode>
            </p:audio>
          </p:childTnLst>
        </p:cTn>
      </p:par>
    </p:tnLst>
    <p:bldLst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9" name="Group 317"/>
          <p:cNvGraphicFramePr>
            <a:graphicFrameLocks noGrp="1"/>
          </p:cNvGraphicFramePr>
          <p:nvPr/>
        </p:nvGraphicFramePr>
        <p:xfrm>
          <a:off x="0" y="736600"/>
          <a:ext cx="9144000" cy="6194428"/>
        </p:xfrm>
        <a:graphic>
          <a:graphicData uri="http://schemas.openxmlformats.org/drawingml/2006/table">
            <a:tbl>
              <a:tblPr/>
              <a:tblGrid>
                <a:gridCol w="827088"/>
                <a:gridCol w="4249737"/>
                <a:gridCol w="4067175"/>
              </a:tblGrid>
              <a:tr h="96361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84150" y="0"/>
            <a:ext cx="87757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ПЕРВИЧНОЕ ОБОБЩЕНИЕ НАБЛЮДЕНИЙ</a:t>
            </a:r>
          </a:p>
        </p:txBody>
      </p:sp>
      <p:sp>
        <p:nvSpPr>
          <p:cNvPr id="13572" name="WordArt 260"/>
          <p:cNvSpPr>
            <a:spLocks noChangeArrowheads="1" noChangeShapeType="1" noTextEdit="1"/>
          </p:cNvSpPr>
          <p:nvPr/>
        </p:nvSpPr>
        <p:spPr bwMode="auto">
          <a:xfrm rot="5400000">
            <a:off x="-2233612" y="3321050"/>
            <a:ext cx="5365750" cy="612775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3575" name="Oval 263"/>
          <p:cNvSpPr>
            <a:spLocks noChangeArrowheads="1"/>
          </p:cNvSpPr>
          <p:nvPr/>
        </p:nvSpPr>
        <p:spPr bwMode="auto">
          <a:xfrm>
            <a:off x="1223963" y="800100"/>
            <a:ext cx="2484437" cy="828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f(x)</a:t>
            </a:r>
            <a:r>
              <a:rPr lang="ru-RU" sz="3200" b="1"/>
              <a:t>:</a:t>
            </a:r>
          </a:p>
        </p:txBody>
      </p:sp>
      <p:sp>
        <p:nvSpPr>
          <p:cNvPr id="13578" name="WordArt 266"/>
          <p:cNvSpPr>
            <a:spLocks noChangeArrowheads="1" noChangeShapeType="1" noTextEdit="1"/>
          </p:cNvSpPr>
          <p:nvPr/>
        </p:nvSpPr>
        <p:spPr bwMode="auto">
          <a:xfrm>
            <a:off x="3924300" y="873125"/>
            <a:ext cx="1765300" cy="9350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13582" name="WordArt 270"/>
          <p:cNvSpPr>
            <a:spLocks noChangeArrowheads="1" noChangeShapeType="1" noTextEdit="1"/>
          </p:cNvSpPr>
          <p:nvPr/>
        </p:nvSpPr>
        <p:spPr bwMode="auto">
          <a:xfrm>
            <a:off x="8442325" y="1358900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13588" name="AutoShape 276"/>
          <p:cNvSpPr>
            <a:spLocks noChangeArrowheads="1"/>
          </p:cNvSpPr>
          <p:nvPr/>
        </p:nvSpPr>
        <p:spPr bwMode="auto">
          <a:xfrm>
            <a:off x="863600" y="3573463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3</a:t>
            </a:r>
          </a:p>
        </p:txBody>
      </p:sp>
      <p:sp>
        <p:nvSpPr>
          <p:cNvPr id="13590" name="AutoShape 278"/>
          <p:cNvSpPr>
            <a:spLocks noChangeArrowheads="1"/>
          </p:cNvSpPr>
          <p:nvPr/>
        </p:nvSpPr>
        <p:spPr bwMode="auto">
          <a:xfrm>
            <a:off x="900113" y="4221163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sp>
        <p:nvSpPr>
          <p:cNvPr id="13591" name="AutoShape 279"/>
          <p:cNvSpPr>
            <a:spLocks noChangeArrowheads="1"/>
          </p:cNvSpPr>
          <p:nvPr/>
        </p:nvSpPr>
        <p:spPr bwMode="auto">
          <a:xfrm>
            <a:off x="863600" y="4868863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13592" name="AutoShape 280"/>
          <p:cNvSpPr>
            <a:spLocks noChangeArrowheads="1"/>
          </p:cNvSpPr>
          <p:nvPr/>
        </p:nvSpPr>
        <p:spPr bwMode="auto">
          <a:xfrm>
            <a:off x="827088" y="5516563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6</a:t>
            </a:r>
          </a:p>
        </p:txBody>
      </p:sp>
      <p:sp>
        <p:nvSpPr>
          <p:cNvPr id="13593" name="AutoShape 281"/>
          <p:cNvSpPr>
            <a:spLocks noChangeArrowheads="1"/>
          </p:cNvSpPr>
          <p:nvPr/>
        </p:nvSpPr>
        <p:spPr bwMode="auto">
          <a:xfrm>
            <a:off x="836613" y="6281738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7</a:t>
            </a:r>
          </a:p>
        </p:txBody>
      </p:sp>
      <p:sp>
        <p:nvSpPr>
          <p:cNvPr id="13594" name="AutoShape 282"/>
          <p:cNvSpPr>
            <a:spLocks noChangeArrowheads="1"/>
          </p:cNvSpPr>
          <p:nvPr/>
        </p:nvSpPr>
        <p:spPr bwMode="auto">
          <a:xfrm>
            <a:off x="5111750" y="4868863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3596" name="Text Box 284"/>
          <p:cNvSpPr txBox="1">
            <a:spLocks noChangeArrowheads="1"/>
          </p:cNvSpPr>
          <p:nvPr/>
        </p:nvSpPr>
        <p:spPr bwMode="auto">
          <a:xfrm>
            <a:off x="971550" y="1719263"/>
            <a:ext cx="39957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FF0000"/>
                </a:solidFill>
              </a:rPr>
              <a:t>возрастает</a:t>
            </a:r>
            <a:r>
              <a:rPr lang="ru-RU" b="1" i="1">
                <a:solidFill>
                  <a:srgbClr val="000066"/>
                </a:solidFill>
              </a:rPr>
              <a:t> на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промежутке  и </a:t>
            </a:r>
            <a:r>
              <a:rPr lang="ru-RU" b="1" i="1">
                <a:solidFill>
                  <a:srgbClr val="FF0000"/>
                </a:solidFill>
              </a:rPr>
              <a:t>имеет</a:t>
            </a:r>
            <a:r>
              <a:rPr lang="ru-RU" b="1" i="1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на нем </a:t>
            </a:r>
            <a:r>
              <a:rPr lang="ru-RU" b="1" i="1">
                <a:solidFill>
                  <a:srgbClr val="FF0000"/>
                </a:solidFill>
              </a:rPr>
              <a:t>производную</a:t>
            </a:r>
            <a:r>
              <a:rPr lang="ru-RU"/>
              <a:t> </a:t>
            </a:r>
          </a:p>
        </p:txBody>
      </p:sp>
      <p:sp>
        <p:nvSpPr>
          <p:cNvPr id="13600" name="Text Box 288"/>
          <p:cNvSpPr txBox="1">
            <a:spLocks noChangeArrowheads="1"/>
          </p:cNvSpPr>
          <p:nvPr/>
        </p:nvSpPr>
        <p:spPr bwMode="auto">
          <a:xfrm>
            <a:off x="5759450" y="1700213"/>
            <a:ext cx="33845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проходя через точку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х₀,  </a:t>
            </a:r>
            <a:r>
              <a:rPr lang="en-US" b="1" i="1">
                <a:solidFill>
                  <a:srgbClr val="000066"/>
                </a:solidFill>
              </a:rPr>
              <a:t>f ´(x)</a:t>
            </a:r>
            <a:r>
              <a:rPr lang="ru-RU" b="1" i="1">
                <a:solidFill>
                  <a:srgbClr val="000066"/>
                </a:solidFill>
              </a:rPr>
              <a:t> </a:t>
            </a:r>
            <a:r>
              <a:rPr lang="ru-RU" b="1" i="1">
                <a:solidFill>
                  <a:srgbClr val="FF0000"/>
                </a:solidFill>
              </a:rPr>
              <a:t>меняет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знак с « - » на « + ».</a:t>
            </a:r>
            <a:endParaRPr lang="ru-RU"/>
          </a:p>
        </p:txBody>
      </p:sp>
      <p:sp>
        <p:nvSpPr>
          <p:cNvPr id="13584" name="AutoShape 272"/>
          <p:cNvSpPr>
            <a:spLocks noChangeArrowheads="1"/>
          </p:cNvSpPr>
          <p:nvPr/>
        </p:nvSpPr>
        <p:spPr bwMode="auto">
          <a:xfrm>
            <a:off x="836613" y="1989138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3602" name="Text Box 290"/>
          <p:cNvSpPr txBox="1">
            <a:spLocks noChangeArrowheads="1"/>
          </p:cNvSpPr>
          <p:nvPr/>
        </p:nvSpPr>
        <p:spPr bwMode="auto">
          <a:xfrm>
            <a:off x="1042988" y="2636838"/>
            <a:ext cx="39957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3366CC"/>
                </a:solidFill>
              </a:rPr>
              <a:t>убывает</a:t>
            </a:r>
            <a:r>
              <a:rPr lang="ru-RU" b="1" i="1">
                <a:solidFill>
                  <a:srgbClr val="000066"/>
                </a:solidFill>
              </a:rPr>
              <a:t> на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промежутке  и </a:t>
            </a:r>
            <a:r>
              <a:rPr lang="ru-RU" b="1" i="1">
                <a:solidFill>
                  <a:srgbClr val="FF0000"/>
                </a:solidFill>
              </a:rPr>
              <a:t>имеет</a:t>
            </a:r>
            <a:r>
              <a:rPr lang="ru-RU" b="1" i="1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  на нем </a:t>
            </a:r>
            <a:r>
              <a:rPr lang="ru-RU" b="1" i="1">
                <a:solidFill>
                  <a:srgbClr val="FF0000"/>
                </a:solidFill>
              </a:rPr>
              <a:t>производную</a:t>
            </a:r>
            <a:r>
              <a:rPr lang="ru-RU"/>
              <a:t> </a:t>
            </a:r>
          </a:p>
        </p:txBody>
      </p:sp>
      <p:sp>
        <p:nvSpPr>
          <p:cNvPr id="13587" name="AutoShape 275"/>
          <p:cNvSpPr>
            <a:spLocks noChangeArrowheads="1"/>
          </p:cNvSpPr>
          <p:nvPr/>
        </p:nvSpPr>
        <p:spPr bwMode="auto">
          <a:xfrm>
            <a:off x="881063" y="2933700"/>
            <a:ext cx="684212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2</a:t>
            </a:r>
          </a:p>
        </p:txBody>
      </p:sp>
      <p:sp>
        <p:nvSpPr>
          <p:cNvPr id="13606" name="Text Box 294"/>
          <p:cNvSpPr txBox="1">
            <a:spLocks noChangeArrowheads="1"/>
          </p:cNvSpPr>
          <p:nvPr/>
        </p:nvSpPr>
        <p:spPr bwMode="auto">
          <a:xfrm>
            <a:off x="5759450" y="2636838"/>
            <a:ext cx="3384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проходя через точку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х₀,  </a:t>
            </a:r>
            <a:r>
              <a:rPr lang="en-US" b="1" i="1">
                <a:solidFill>
                  <a:srgbClr val="000066"/>
                </a:solidFill>
              </a:rPr>
              <a:t>f ´(x)</a:t>
            </a:r>
            <a:r>
              <a:rPr lang="ru-RU" b="1" i="1">
                <a:solidFill>
                  <a:srgbClr val="000066"/>
                </a:solidFill>
              </a:rPr>
              <a:t> </a:t>
            </a:r>
            <a:r>
              <a:rPr lang="ru-RU" b="1" i="1">
                <a:solidFill>
                  <a:srgbClr val="FF0000"/>
                </a:solidFill>
              </a:rPr>
              <a:t>меняет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знак с « +» на « - ».</a:t>
            </a:r>
            <a:endParaRPr lang="ru-RU"/>
          </a:p>
        </p:txBody>
      </p:sp>
      <p:sp>
        <p:nvSpPr>
          <p:cNvPr id="13607" name="Text Box 295"/>
          <p:cNvSpPr txBox="1">
            <a:spLocks noChangeArrowheads="1"/>
          </p:cNvSpPr>
          <p:nvPr/>
        </p:nvSpPr>
        <p:spPr bwMode="auto">
          <a:xfrm>
            <a:off x="1619250" y="3573463"/>
            <a:ext cx="3419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FF0000"/>
                </a:solidFill>
              </a:rPr>
              <a:t>возрастает</a:t>
            </a:r>
            <a:r>
              <a:rPr lang="ru-RU" b="1" i="1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на промежутке</a:t>
            </a:r>
            <a:endParaRPr lang="ru-RU"/>
          </a:p>
        </p:txBody>
      </p:sp>
      <p:sp>
        <p:nvSpPr>
          <p:cNvPr id="13608" name="Rectangle 296"/>
          <p:cNvSpPr>
            <a:spLocks noChangeArrowheads="1"/>
          </p:cNvSpPr>
          <p:nvPr/>
        </p:nvSpPr>
        <p:spPr bwMode="auto">
          <a:xfrm>
            <a:off x="1619250" y="4184650"/>
            <a:ext cx="3097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3366CC"/>
                </a:solidFill>
              </a:rPr>
              <a:t>убывает</a:t>
            </a:r>
            <a:r>
              <a:rPr lang="ru-RU" b="1" i="1">
                <a:solidFill>
                  <a:srgbClr val="000066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на промежутке</a:t>
            </a:r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13610" name="Text Box 298"/>
          <p:cNvSpPr txBox="1">
            <a:spLocks noChangeArrowheads="1"/>
          </p:cNvSpPr>
          <p:nvPr/>
        </p:nvSpPr>
        <p:spPr bwMode="auto">
          <a:xfrm>
            <a:off x="5759450" y="3752850"/>
            <a:ext cx="33845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неверно, что </a:t>
            </a:r>
            <a:r>
              <a:rPr lang="ru-RU" b="1" i="1"/>
              <a:t>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˃ 0</a:t>
            </a:r>
            <a:r>
              <a:rPr lang="ru-RU" b="1" i="1">
                <a:solidFill>
                  <a:srgbClr val="000066"/>
                </a:solidFill>
              </a:rPr>
              <a:t>. </a:t>
            </a:r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13613" name="Text Box 301"/>
          <p:cNvSpPr txBox="1">
            <a:spLocks noChangeArrowheads="1"/>
          </p:cNvSpPr>
          <p:nvPr/>
        </p:nvSpPr>
        <p:spPr bwMode="auto">
          <a:xfrm>
            <a:off x="5795963" y="4329113"/>
            <a:ext cx="3348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ru-RU" b="1" i="1">
                <a:solidFill>
                  <a:srgbClr val="000066"/>
                </a:solidFill>
              </a:rPr>
              <a:t>неверно, что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˂</a:t>
            </a:r>
            <a:r>
              <a:rPr lang="ru-RU" b="1" i="1">
                <a:solidFill>
                  <a:srgbClr val="FF0000"/>
                </a:solidFill>
              </a:rPr>
              <a:t> 0</a:t>
            </a:r>
            <a:r>
              <a:rPr lang="ru-RU" b="1" i="1"/>
              <a:t>.</a:t>
            </a:r>
            <a:endParaRPr lang="ru-RU" b="1" i="1">
              <a:solidFill>
                <a:srgbClr val="000066"/>
              </a:solidFill>
            </a:endParaRPr>
          </a:p>
        </p:txBody>
      </p:sp>
      <p:sp>
        <p:nvSpPr>
          <p:cNvPr id="13614" name="Text Box 302"/>
          <p:cNvSpPr txBox="1">
            <a:spLocks noChangeArrowheads="1"/>
          </p:cNvSpPr>
          <p:nvPr/>
        </p:nvSpPr>
        <p:spPr bwMode="auto">
          <a:xfrm>
            <a:off x="6551613" y="4941888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≥</a:t>
            </a:r>
            <a:r>
              <a:rPr lang="ru-RU" b="1" i="1">
                <a:solidFill>
                  <a:srgbClr val="FF0000"/>
                </a:solidFill>
              </a:rPr>
              <a:t> 0</a:t>
            </a:r>
            <a:r>
              <a:rPr lang="ru-RU" b="1" i="1"/>
              <a:t>.</a:t>
            </a:r>
          </a:p>
        </p:txBody>
      </p:sp>
      <p:sp>
        <p:nvSpPr>
          <p:cNvPr id="13615" name="Text Box 303"/>
          <p:cNvSpPr txBox="1">
            <a:spLocks noChangeArrowheads="1"/>
          </p:cNvSpPr>
          <p:nvPr/>
        </p:nvSpPr>
        <p:spPr bwMode="auto">
          <a:xfrm>
            <a:off x="1692275" y="4868863"/>
            <a:ext cx="30956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в точке Х₀ функция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имеет экстремум</a:t>
            </a:r>
          </a:p>
        </p:txBody>
      </p:sp>
      <p:sp>
        <p:nvSpPr>
          <p:cNvPr id="13616" name="Text Box 304"/>
          <p:cNvSpPr txBox="1">
            <a:spLocks noChangeArrowheads="1"/>
          </p:cNvSpPr>
          <p:nvPr/>
        </p:nvSpPr>
        <p:spPr bwMode="auto">
          <a:xfrm>
            <a:off x="1727200" y="5516563"/>
            <a:ext cx="3095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Х₀ - точка</a:t>
            </a:r>
            <a:r>
              <a:rPr lang="ru-RU" b="1" i="1"/>
              <a:t> </a:t>
            </a:r>
            <a:r>
              <a:rPr lang="ru-RU" b="1" i="1">
                <a:solidFill>
                  <a:srgbClr val="3366CC"/>
                </a:solidFill>
              </a:rPr>
              <a:t>минимума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ru-RU" b="1" i="1">
                <a:solidFill>
                  <a:srgbClr val="000066"/>
                </a:solidFill>
              </a:rPr>
              <a:t>функции</a:t>
            </a:r>
          </a:p>
        </p:txBody>
      </p:sp>
      <p:sp>
        <p:nvSpPr>
          <p:cNvPr id="13618" name="Rectangle 306"/>
          <p:cNvSpPr>
            <a:spLocks noChangeArrowheads="1"/>
          </p:cNvSpPr>
          <p:nvPr/>
        </p:nvSpPr>
        <p:spPr bwMode="auto">
          <a:xfrm>
            <a:off x="6408738" y="5516563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≤ 0.</a:t>
            </a:r>
          </a:p>
        </p:txBody>
      </p:sp>
      <p:sp>
        <p:nvSpPr>
          <p:cNvPr id="13619" name="Text Box 307"/>
          <p:cNvSpPr txBox="1">
            <a:spLocks noChangeArrowheads="1"/>
          </p:cNvSpPr>
          <p:nvPr/>
        </p:nvSpPr>
        <p:spPr bwMode="auto">
          <a:xfrm>
            <a:off x="1781175" y="6165850"/>
            <a:ext cx="3168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08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Х₀ - точка</a:t>
            </a:r>
            <a:r>
              <a:rPr lang="ru-RU" b="1" i="1"/>
              <a:t>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максимума </a:t>
            </a:r>
            <a:r>
              <a:rPr lang="ru-RU" b="1" i="1">
                <a:solidFill>
                  <a:srgbClr val="000066"/>
                </a:solidFill>
              </a:rPr>
              <a:t>функции</a:t>
            </a:r>
          </a:p>
        </p:txBody>
      </p:sp>
      <p:sp>
        <p:nvSpPr>
          <p:cNvPr id="13620" name="Text Box 308"/>
          <p:cNvSpPr txBox="1">
            <a:spLocks noChangeArrowheads="1"/>
          </p:cNvSpPr>
          <p:nvPr/>
        </p:nvSpPr>
        <p:spPr bwMode="auto">
          <a:xfrm>
            <a:off x="5786438" y="6129338"/>
            <a:ext cx="2952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0800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1">
                <a:solidFill>
                  <a:srgbClr val="FF0000"/>
                </a:solidFill>
              </a:rPr>
              <a:t>f ´(x₀)</a:t>
            </a:r>
            <a:r>
              <a:rPr lang="ru-RU" b="1" i="1">
                <a:solidFill>
                  <a:srgbClr val="FF0000"/>
                </a:solidFill>
              </a:rPr>
              <a:t> = 0</a:t>
            </a:r>
            <a:r>
              <a:rPr lang="ru-RU" b="1" i="1"/>
              <a:t> </a:t>
            </a:r>
            <a:r>
              <a:rPr lang="ru-RU" b="1" i="1">
                <a:solidFill>
                  <a:srgbClr val="000066"/>
                </a:solidFill>
              </a:rPr>
              <a:t>или</a:t>
            </a:r>
            <a:r>
              <a:rPr lang="ru-RU" b="1" i="1"/>
              <a:t> </a:t>
            </a:r>
            <a:r>
              <a:rPr lang="en-US" b="1" i="1">
                <a:solidFill>
                  <a:srgbClr val="FF0000"/>
                </a:solidFill>
              </a:rPr>
              <a:t>f ´(x₀)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не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существует</a:t>
            </a:r>
            <a:r>
              <a:rPr lang="ru-RU" b="1" i="1"/>
              <a:t>.</a:t>
            </a:r>
            <a:endParaRPr lang="ru-RU" b="1" i="1">
              <a:solidFill>
                <a:srgbClr val="000066"/>
              </a:solidFill>
            </a:endParaRPr>
          </a:p>
        </p:txBody>
      </p:sp>
      <p:sp>
        <p:nvSpPr>
          <p:cNvPr id="13630" name="AutoShape 318"/>
          <p:cNvSpPr>
            <a:spLocks noChangeArrowheads="1"/>
          </p:cNvSpPr>
          <p:nvPr/>
        </p:nvSpPr>
        <p:spPr bwMode="auto">
          <a:xfrm>
            <a:off x="5111750" y="5543550"/>
            <a:ext cx="684213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2</a:t>
            </a:r>
          </a:p>
        </p:txBody>
      </p:sp>
      <p:sp>
        <p:nvSpPr>
          <p:cNvPr id="13631" name="AutoShape 319"/>
          <p:cNvSpPr>
            <a:spLocks noChangeArrowheads="1"/>
          </p:cNvSpPr>
          <p:nvPr/>
        </p:nvSpPr>
        <p:spPr bwMode="auto">
          <a:xfrm>
            <a:off x="5111750" y="4194175"/>
            <a:ext cx="684213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3</a:t>
            </a:r>
          </a:p>
        </p:txBody>
      </p:sp>
      <p:sp>
        <p:nvSpPr>
          <p:cNvPr id="13632" name="AutoShape 320"/>
          <p:cNvSpPr>
            <a:spLocks noChangeArrowheads="1"/>
          </p:cNvSpPr>
          <p:nvPr/>
        </p:nvSpPr>
        <p:spPr bwMode="auto">
          <a:xfrm>
            <a:off x="5067300" y="3563938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sp>
        <p:nvSpPr>
          <p:cNvPr id="13633" name="AutoShape 321"/>
          <p:cNvSpPr>
            <a:spLocks noChangeArrowheads="1"/>
          </p:cNvSpPr>
          <p:nvPr/>
        </p:nvSpPr>
        <p:spPr bwMode="auto">
          <a:xfrm>
            <a:off x="5067300" y="6281738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13634" name="AutoShape 322"/>
          <p:cNvSpPr>
            <a:spLocks noChangeArrowheads="1"/>
          </p:cNvSpPr>
          <p:nvPr/>
        </p:nvSpPr>
        <p:spPr bwMode="auto">
          <a:xfrm>
            <a:off x="5111750" y="1943100"/>
            <a:ext cx="684213" cy="57626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6</a:t>
            </a:r>
          </a:p>
        </p:txBody>
      </p:sp>
      <p:sp>
        <p:nvSpPr>
          <p:cNvPr id="13635" name="AutoShape 323"/>
          <p:cNvSpPr>
            <a:spLocks noChangeArrowheads="1"/>
          </p:cNvSpPr>
          <p:nvPr/>
        </p:nvSpPr>
        <p:spPr bwMode="auto">
          <a:xfrm>
            <a:off x="5111750" y="2754313"/>
            <a:ext cx="684213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7</a:t>
            </a:r>
          </a:p>
        </p:txBody>
      </p:sp>
      <p:sp>
        <p:nvSpPr>
          <p:cNvPr id="13637" name="Rectangle 3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829675" y="4878388"/>
            <a:ext cx="314325" cy="19796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tIns="82800" anchor="ctr"/>
          <a:lstStyle/>
          <a:p>
            <a:r>
              <a:rPr lang="ru-RU" sz="1800" b="1"/>
              <a:t>П</a:t>
            </a:r>
            <a:endParaRPr lang="ru-RU" sz="1600" b="1"/>
          </a:p>
          <a:p>
            <a:r>
              <a:rPr lang="ru-RU" sz="1600" b="1"/>
              <a:t>О</a:t>
            </a:r>
          </a:p>
          <a:p>
            <a:r>
              <a:rPr lang="ru-RU" sz="1600" b="1"/>
              <a:t>М</a:t>
            </a:r>
          </a:p>
          <a:p>
            <a:r>
              <a:rPr lang="ru-RU" sz="1600" b="1"/>
              <a:t>О</a:t>
            </a:r>
          </a:p>
          <a:p>
            <a:r>
              <a:rPr lang="ru-RU" sz="1600" b="1"/>
              <a:t>Щ</a:t>
            </a:r>
          </a:p>
          <a:p>
            <a:r>
              <a:rPr lang="ru-RU" sz="1600" b="1"/>
              <a:t>Ь</a:t>
            </a:r>
          </a:p>
        </p:txBody>
      </p:sp>
      <p:sp>
        <p:nvSpPr>
          <p:cNvPr id="13638" name="Oval 326"/>
          <p:cNvSpPr>
            <a:spLocks noChangeArrowheads="1"/>
          </p:cNvSpPr>
          <p:nvPr/>
        </p:nvSpPr>
        <p:spPr bwMode="auto">
          <a:xfrm>
            <a:off x="5832475" y="819150"/>
            <a:ext cx="2474913" cy="8096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4" grpId="0" animBg="1"/>
      <p:bldP spid="13596" grpId="0"/>
      <p:bldP spid="13602" grpId="0"/>
      <p:bldP spid="13607" grpId="0"/>
      <p:bldP spid="13608" grpId="0"/>
      <p:bldP spid="13615" grpId="0"/>
      <p:bldP spid="13616" grpId="0"/>
      <p:bldP spid="13619" grpId="0"/>
      <p:bldP spid="13630" grpId="0" animBg="1"/>
      <p:bldP spid="13631" grpId="0" animBg="1"/>
      <p:bldP spid="13632" grpId="0" animBg="1"/>
      <p:bldP spid="13633" grpId="0" animBg="1"/>
      <p:bldP spid="13634" grpId="0" animBg="1"/>
      <p:bldP spid="136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086100" y="142875"/>
            <a:ext cx="265588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ПРОВЕРКА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92388" y="684213"/>
            <a:ext cx="414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CC0000"/>
                </a:solidFill>
              </a:rPr>
              <a:t>Возможны случаи :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7272338" y="5454650"/>
            <a:ext cx="360362" cy="449263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pic>
        <p:nvPicPr>
          <p:cNvPr id="15403" name="Picture 43" descr="14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268413"/>
            <a:ext cx="2114550" cy="1800225"/>
          </a:xfrm>
          <a:prstGeom prst="rect">
            <a:avLst/>
          </a:prstGeom>
          <a:noFill/>
        </p:spPr>
      </p:pic>
      <p:pic>
        <p:nvPicPr>
          <p:cNvPr id="15404" name="Picture 44" descr="14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1268413"/>
            <a:ext cx="2070100" cy="1800225"/>
          </a:xfrm>
          <a:prstGeom prst="rect">
            <a:avLst/>
          </a:prstGeom>
          <a:noFill/>
        </p:spPr>
      </p:pic>
      <p:pic>
        <p:nvPicPr>
          <p:cNvPr id="15406" name="Picture 46" descr="14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450" y="1268413"/>
            <a:ext cx="2095500" cy="1800225"/>
          </a:xfrm>
          <a:prstGeom prst="rect">
            <a:avLst/>
          </a:prstGeom>
          <a:noFill/>
        </p:spPr>
      </p:pic>
      <p:pic>
        <p:nvPicPr>
          <p:cNvPr id="15407" name="Picture 47" descr="14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268413"/>
            <a:ext cx="2066925" cy="1800225"/>
          </a:xfrm>
          <a:prstGeom prst="rect">
            <a:avLst/>
          </a:prstGeom>
          <a:noFill/>
        </p:spPr>
      </p:pic>
      <p:pic>
        <p:nvPicPr>
          <p:cNvPr id="15408" name="Picture 48" descr="14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863" y="3114675"/>
            <a:ext cx="2114550" cy="1819275"/>
          </a:xfrm>
          <a:prstGeom prst="rect">
            <a:avLst/>
          </a:prstGeom>
          <a:noFill/>
        </p:spPr>
      </p:pic>
      <p:pic>
        <p:nvPicPr>
          <p:cNvPr id="15409" name="Picture 49" descr="14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1900" y="3114675"/>
            <a:ext cx="2070100" cy="1790700"/>
          </a:xfrm>
          <a:prstGeom prst="rect">
            <a:avLst/>
          </a:prstGeom>
          <a:noFill/>
        </p:spPr>
      </p:pic>
      <p:pic>
        <p:nvPicPr>
          <p:cNvPr id="15410" name="Picture 50" descr="14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450" y="3114675"/>
            <a:ext cx="2116138" cy="1774825"/>
          </a:xfrm>
          <a:prstGeom prst="rect">
            <a:avLst/>
          </a:prstGeom>
          <a:noFill/>
        </p:spPr>
      </p:pic>
      <p:pic>
        <p:nvPicPr>
          <p:cNvPr id="15411" name="Picture 51" descr="14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7038" y="3114675"/>
            <a:ext cx="2025650" cy="1800225"/>
          </a:xfrm>
          <a:prstGeom prst="rect">
            <a:avLst/>
          </a:prstGeom>
          <a:noFill/>
        </p:spPr>
      </p:pic>
      <p:pic>
        <p:nvPicPr>
          <p:cNvPr id="15412" name="Picture 52" descr="14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7450" y="5003800"/>
            <a:ext cx="2085975" cy="1854200"/>
          </a:xfrm>
          <a:prstGeom prst="rect">
            <a:avLst/>
          </a:prstGeom>
          <a:noFill/>
        </p:spPr>
      </p:pic>
      <p:pic>
        <p:nvPicPr>
          <p:cNvPr id="15413" name="Picture 53" descr="14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6450" y="4959350"/>
            <a:ext cx="2076450" cy="1898650"/>
          </a:xfrm>
          <a:prstGeom prst="rect">
            <a:avLst/>
          </a:prstGeom>
          <a:noFill/>
        </p:spPr>
      </p:pic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341313" y="1358900"/>
            <a:ext cx="431800" cy="4318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А</a:t>
            </a:r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2501900" y="1358900"/>
            <a:ext cx="431800" cy="4318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Б</a:t>
            </a: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7451725" y="5903913"/>
            <a:ext cx="360363" cy="449262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2</a:t>
            </a:r>
          </a:p>
        </p:txBody>
      </p:sp>
      <p:sp>
        <p:nvSpPr>
          <p:cNvPr id="15418" name="AutoShape 58"/>
          <p:cNvSpPr>
            <a:spLocks noChangeArrowheads="1"/>
          </p:cNvSpPr>
          <p:nvPr/>
        </p:nvSpPr>
        <p:spPr bwMode="auto">
          <a:xfrm>
            <a:off x="6867525" y="3203575"/>
            <a:ext cx="449263" cy="40481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Ж</a:t>
            </a:r>
          </a:p>
        </p:txBody>
      </p:sp>
      <p:sp>
        <p:nvSpPr>
          <p:cNvPr id="15419" name="AutoShape 59"/>
          <p:cNvSpPr>
            <a:spLocks noChangeArrowheads="1"/>
          </p:cNvSpPr>
          <p:nvPr/>
        </p:nvSpPr>
        <p:spPr bwMode="auto">
          <a:xfrm>
            <a:off x="6777038" y="1314450"/>
            <a:ext cx="431800" cy="4318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Г</a:t>
            </a:r>
          </a:p>
        </p:txBody>
      </p:sp>
      <p:sp>
        <p:nvSpPr>
          <p:cNvPr id="15420" name="AutoShape 60"/>
          <p:cNvSpPr>
            <a:spLocks noChangeArrowheads="1"/>
          </p:cNvSpPr>
          <p:nvPr/>
        </p:nvSpPr>
        <p:spPr bwMode="auto">
          <a:xfrm>
            <a:off x="4662488" y="1314450"/>
            <a:ext cx="431800" cy="4318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В</a:t>
            </a:r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341313" y="3203575"/>
            <a:ext cx="431800" cy="4318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Д</a:t>
            </a:r>
          </a:p>
        </p:txBody>
      </p:sp>
      <p:sp>
        <p:nvSpPr>
          <p:cNvPr id="15422" name="AutoShape 62"/>
          <p:cNvSpPr>
            <a:spLocks noChangeArrowheads="1"/>
          </p:cNvSpPr>
          <p:nvPr/>
        </p:nvSpPr>
        <p:spPr bwMode="auto">
          <a:xfrm>
            <a:off x="2501900" y="3213100"/>
            <a:ext cx="431800" cy="4318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Е</a:t>
            </a:r>
          </a:p>
        </p:txBody>
      </p:sp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4572000" y="3225800"/>
            <a:ext cx="495300" cy="404813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Ё</a:t>
            </a:r>
          </a:p>
        </p:txBody>
      </p:sp>
      <p:sp>
        <p:nvSpPr>
          <p:cNvPr id="15425" name="AutoShape 65"/>
          <p:cNvSpPr>
            <a:spLocks noChangeArrowheads="1"/>
          </p:cNvSpPr>
          <p:nvPr/>
        </p:nvSpPr>
        <p:spPr bwMode="auto">
          <a:xfrm>
            <a:off x="2501900" y="4959350"/>
            <a:ext cx="539750" cy="4953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З</a:t>
            </a:r>
          </a:p>
        </p:txBody>
      </p:sp>
      <p:sp>
        <p:nvSpPr>
          <p:cNvPr id="15426" name="AutoShape 66"/>
          <p:cNvSpPr>
            <a:spLocks noChangeArrowheads="1"/>
          </p:cNvSpPr>
          <p:nvPr/>
        </p:nvSpPr>
        <p:spPr bwMode="auto">
          <a:xfrm>
            <a:off x="4616450" y="4959350"/>
            <a:ext cx="495300" cy="495300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И</a:t>
            </a:r>
          </a:p>
        </p:txBody>
      </p:sp>
      <p:sp>
        <p:nvSpPr>
          <p:cNvPr id="15434" name="Rectangle 74"/>
          <p:cNvSpPr>
            <a:spLocks noChangeArrowheads="1"/>
          </p:cNvSpPr>
          <p:nvPr/>
        </p:nvSpPr>
        <p:spPr bwMode="auto">
          <a:xfrm>
            <a:off x="7632700" y="5454650"/>
            <a:ext cx="360363" cy="449263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3</a:t>
            </a: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6732588" y="4959350"/>
            <a:ext cx="24114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Для проверки нажать указателем номер задания</a:t>
            </a:r>
          </a:p>
        </p:txBody>
      </p: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7812088" y="5903913"/>
            <a:ext cx="360362" cy="449262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7993063" y="5454650"/>
            <a:ext cx="360362" cy="449263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15438" name="Rectangle 78"/>
          <p:cNvSpPr>
            <a:spLocks noChangeArrowheads="1"/>
          </p:cNvSpPr>
          <p:nvPr/>
        </p:nvSpPr>
        <p:spPr bwMode="auto">
          <a:xfrm>
            <a:off x="8172450" y="5903913"/>
            <a:ext cx="360363" cy="449262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6</a:t>
            </a:r>
          </a:p>
        </p:txBody>
      </p:sp>
      <p:sp>
        <p:nvSpPr>
          <p:cNvPr id="15439" name="Rectangle 79"/>
          <p:cNvSpPr>
            <a:spLocks noChangeArrowheads="1"/>
          </p:cNvSpPr>
          <p:nvPr/>
        </p:nvSpPr>
        <p:spPr bwMode="auto">
          <a:xfrm>
            <a:off x="8351838" y="5454650"/>
            <a:ext cx="360362" cy="449263"/>
          </a:xfrm>
          <a:prstGeom prst="rect">
            <a:avLst/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7</a:t>
            </a:r>
          </a:p>
        </p:txBody>
      </p:sp>
      <p:sp>
        <p:nvSpPr>
          <p:cNvPr id="15442" name="Rectangle 8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829675" y="0"/>
            <a:ext cx="314325" cy="19796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82800" anchor="ctr"/>
          <a:lstStyle/>
          <a:p>
            <a:r>
              <a:rPr lang="ru-RU" sz="1600" b="1"/>
              <a:t>Т</a:t>
            </a:r>
          </a:p>
          <a:p>
            <a:r>
              <a:rPr lang="ru-RU" sz="1600" b="1"/>
              <a:t>А</a:t>
            </a:r>
          </a:p>
          <a:p>
            <a:r>
              <a:rPr lang="ru-RU" sz="1600" b="1"/>
              <a:t>Б</a:t>
            </a:r>
          </a:p>
          <a:p>
            <a:r>
              <a:rPr lang="ru-RU" sz="1600" b="1"/>
              <a:t>Л</a:t>
            </a:r>
          </a:p>
          <a:p>
            <a:r>
              <a:rPr lang="ru-RU" sz="1600" b="1"/>
              <a:t>И</a:t>
            </a:r>
          </a:p>
          <a:p>
            <a:r>
              <a:rPr lang="ru-RU" sz="1600" b="1"/>
              <a:t>Ц</a:t>
            </a:r>
          </a:p>
          <a:p>
            <a:r>
              <a:rPr lang="ru-RU" sz="1600" b="1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9"/>
                  </p:tgtEl>
                </p:cond>
              </p:nextCondLst>
            </p:seq>
          </p:childTnLst>
        </p:cTn>
      </p:par>
    </p:tnLst>
    <p:bldLst>
      <p:bldP spid="15414" grpId="1" animBg="1"/>
      <p:bldP spid="15414" grpId="2" animBg="1"/>
      <p:bldP spid="15415" grpId="0" animBg="1"/>
      <p:bldP spid="15415" grpId="1" animBg="1"/>
      <p:bldP spid="15418" grpId="1" animBg="1"/>
      <p:bldP spid="15418" grpId="2" animBg="1"/>
      <p:bldP spid="15419" grpId="0" animBg="1"/>
      <p:bldP spid="15419" grpId="1" animBg="1"/>
      <p:bldP spid="15420" grpId="0" animBg="1"/>
      <p:bldP spid="15421" grpId="0" animBg="1"/>
      <p:bldP spid="15421" grpId="1" animBg="1"/>
      <p:bldP spid="15422" grpId="1" animBg="1"/>
      <p:bldP spid="15422" grpId="2" animBg="1"/>
      <p:bldP spid="15423" grpId="0" animBg="1"/>
      <p:bldP spid="15423" grpId="1" animBg="1"/>
      <p:bldP spid="15425" grpId="1" animBg="1"/>
      <p:bldP spid="15425" grpId="2" animBg="1"/>
      <p:bldP spid="154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84150" y="0"/>
            <a:ext cx="87757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ВТОРИЧНОЕ ОБОБЩЕНИЕ НАБЛЮДЕНИЙ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1925" y="728663"/>
            <a:ext cx="52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  <a:endParaRPr lang="ru-RU" sz="6000">
              <a:solidFill>
                <a:srgbClr val="3366CC"/>
              </a:solidFill>
            </a:endParaRP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746125" y="908050"/>
            <a:ext cx="1638300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01900" y="863600"/>
            <a:ext cx="2484438" cy="828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f(x)</a:t>
            </a:r>
            <a:r>
              <a:rPr lang="ru-RU" sz="3200" b="1"/>
              <a:t>: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976813" y="1089025"/>
            <a:ext cx="1349375" cy="4492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372225" y="908050"/>
            <a:ext cx="2474913" cy="8096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8802688" y="1403350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61925" y="3968750"/>
            <a:ext cx="70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881063" y="4149725"/>
            <a:ext cx="1638300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5021263" y="4373563"/>
            <a:ext cx="1349375" cy="4492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462713" y="4103688"/>
            <a:ext cx="2484437" cy="828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f(x)</a:t>
            </a:r>
            <a:r>
              <a:rPr lang="ru-RU" sz="3200" b="1"/>
              <a:t>:</a:t>
            </a: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546350" y="4149725"/>
            <a:ext cx="2474913" cy="8096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8802688" y="4733925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566738" y="1763713"/>
            <a:ext cx="684212" cy="576262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916113" y="2079625"/>
            <a:ext cx="3870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FF0000"/>
                </a:solidFill>
              </a:rPr>
              <a:t>возрастает</a:t>
            </a:r>
            <a:r>
              <a:rPr lang="ru-RU" b="1" i="1">
                <a:solidFill>
                  <a:srgbClr val="000066"/>
                </a:solidFill>
              </a:rPr>
              <a:t> на промежутке  и </a:t>
            </a:r>
            <a:r>
              <a:rPr lang="ru-RU" b="1" i="1">
                <a:solidFill>
                  <a:srgbClr val="FF0000"/>
                </a:solidFill>
              </a:rPr>
              <a:t>имеет</a:t>
            </a:r>
            <a:r>
              <a:rPr lang="ru-RU" b="1" i="1">
                <a:solidFill>
                  <a:srgbClr val="000066"/>
                </a:solidFill>
              </a:rPr>
              <a:t> на нем </a:t>
            </a:r>
            <a:r>
              <a:rPr lang="ru-RU" b="1" i="1">
                <a:solidFill>
                  <a:srgbClr val="FF0000"/>
                </a:solidFill>
              </a:rPr>
              <a:t>производную</a:t>
            </a:r>
            <a:r>
              <a:rPr lang="ru-RU"/>
              <a:t> 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181850" y="2168525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≥</a:t>
            </a:r>
            <a:r>
              <a:rPr lang="ru-RU" b="1" i="1">
                <a:solidFill>
                  <a:srgbClr val="FF0000"/>
                </a:solidFill>
              </a:rPr>
              <a:t> 0</a:t>
            </a:r>
            <a:r>
              <a:rPr lang="ru-RU" b="1" i="1"/>
              <a:t>.</a:t>
            </a:r>
          </a:p>
        </p:txBody>
      </p:sp>
      <p:sp>
        <p:nvSpPr>
          <p:cNvPr id="19476" name="AutoShap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86100" y="1719263"/>
            <a:ext cx="1485900" cy="323850"/>
          </a:xfrm>
          <a:prstGeom prst="downArrow">
            <a:avLst>
              <a:gd name="adj1" fmla="val 48287"/>
              <a:gd name="adj2" fmla="val 65898"/>
            </a:avLst>
          </a:prstGeom>
          <a:gradFill rotWithShape="1">
            <a:gsLst>
              <a:gs pos="0">
                <a:srgbClr val="DDDDDD">
                  <a:gamma/>
                  <a:shade val="66667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600" b="1"/>
          </a:p>
        </p:txBody>
      </p:sp>
      <p:sp>
        <p:nvSpPr>
          <p:cNvPr id="19477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67525" y="1763713"/>
            <a:ext cx="1485900" cy="323850"/>
          </a:xfrm>
          <a:prstGeom prst="downArrow">
            <a:avLst>
              <a:gd name="adj1" fmla="val 48287"/>
              <a:gd name="adj2" fmla="val 65898"/>
            </a:avLst>
          </a:prstGeom>
          <a:gradFill rotWithShape="1">
            <a:gsLst>
              <a:gs pos="0">
                <a:srgbClr val="DDDDDD">
                  <a:gamma/>
                  <a:shade val="66667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600" b="1"/>
          </a:p>
        </p:txBody>
      </p:sp>
      <p:sp>
        <p:nvSpPr>
          <p:cNvPr id="19478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06713" y="5003800"/>
            <a:ext cx="1485900" cy="323850"/>
          </a:xfrm>
          <a:prstGeom prst="downArrow">
            <a:avLst>
              <a:gd name="adj1" fmla="val 48287"/>
              <a:gd name="adj2" fmla="val 65898"/>
            </a:avLst>
          </a:prstGeom>
          <a:gradFill rotWithShape="1">
            <a:gsLst>
              <a:gs pos="0">
                <a:srgbClr val="DDDDDD">
                  <a:gamma/>
                  <a:shade val="66667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600" b="1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086100" y="5408613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≥</a:t>
            </a:r>
            <a:r>
              <a:rPr lang="ru-RU" b="1" i="1">
                <a:solidFill>
                  <a:srgbClr val="FF0000"/>
                </a:solidFill>
              </a:rPr>
              <a:t> 0</a:t>
            </a:r>
            <a:r>
              <a:rPr lang="ru-RU" b="1" i="1"/>
              <a:t>.</a:t>
            </a:r>
          </a:p>
        </p:txBody>
      </p:sp>
      <p:sp>
        <p:nvSpPr>
          <p:cNvPr id="19480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11975" y="5049838"/>
            <a:ext cx="1485900" cy="323850"/>
          </a:xfrm>
          <a:prstGeom prst="downArrow">
            <a:avLst>
              <a:gd name="adj1" fmla="val 48287"/>
              <a:gd name="adj2" fmla="val 65898"/>
            </a:avLst>
          </a:prstGeom>
          <a:gradFill rotWithShape="1">
            <a:gsLst>
              <a:gs pos="0">
                <a:srgbClr val="DDDDDD">
                  <a:gamma/>
                  <a:shade val="66667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600" b="1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273675" y="5319713"/>
            <a:ext cx="3870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функция </a:t>
            </a:r>
            <a:r>
              <a:rPr lang="ru-RU" b="1" i="1">
                <a:solidFill>
                  <a:srgbClr val="FF0000"/>
                </a:solidFill>
              </a:rPr>
              <a:t>возрастает</a:t>
            </a:r>
            <a:r>
              <a:rPr lang="ru-RU" b="1" i="1">
                <a:solidFill>
                  <a:srgbClr val="000066"/>
                </a:solidFill>
              </a:rPr>
              <a:t> на промежутке  и </a:t>
            </a:r>
            <a:r>
              <a:rPr lang="ru-RU" b="1" i="1">
                <a:solidFill>
                  <a:srgbClr val="FF0000"/>
                </a:solidFill>
              </a:rPr>
              <a:t>имеет</a:t>
            </a:r>
            <a:r>
              <a:rPr lang="ru-RU" b="1" i="1">
                <a:solidFill>
                  <a:srgbClr val="000066"/>
                </a:solidFill>
              </a:rPr>
              <a:t> на нем </a:t>
            </a:r>
            <a:r>
              <a:rPr lang="ru-RU" b="1" i="1">
                <a:solidFill>
                  <a:srgbClr val="FF0000"/>
                </a:solidFill>
              </a:rPr>
              <a:t>производную</a:t>
            </a:r>
            <a:r>
              <a:rPr lang="ru-RU"/>
              <a:t> 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96863" y="3138488"/>
            <a:ext cx="584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Утверждение верно ???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192838" y="3108325"/>
            <a:ext cx="278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Почему ???</a:t>
            </a:r>
          </a:p>
        </p:txBody>
      </p:sp>
      <p:sp>
        <p:nvSpPr>
          <p:cNvPr id="19484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700"/>
                            </p:stCondLst>
                            <p:childTnLst>
                              <p:par>
                                <p:cTn id="139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10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10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0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5" presetID="27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1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1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allAtOnce"/>
      <p:bldP spid="19466" grpId="0" animBg="1"/>
      <p:bldP spid="19472" grpId="0" animBg="1"/>
      <p:bldP spid="19473" grpId="0" animBg="1"/>
      <p:bldP spid="19474" grpId="0"/>
      <p:bldP spid="19475" grpId="0"/>
      <p:bldP spid="19476" grpId="0" animBg="1"/>
      <p:bldP spid="19477" grpId="0" animBg="1"/>
      <p:bldP spid="19478" grpId="0" animBg="1"/>
      <p:bldP spid="19479" grpId="0"/>
      <p:bldP spid="19480" grpId="0" animBg="1"/>
      <p:bldP spid="19481" grpId="0"/>
      <p:bldP spid="19482" grpId="0"/>
      <p:bldP spid="19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781175" y="188913"/>
            <a:ext cx="5580063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РАБОТА С УЧЕБНИКОМ</a:t>
            </a:r>
          </a:p>
        </p:txBody>
      </p:sp>
      <p:graphicFrame>
        <p:nvGraphicFramePr>
          <p:cNvPr id="16462" name="Group 78"/>
          <p:cNvGraphicFramePr>
            <a:graphicFrameLocks noGrp="1"/>
          </p:cNvGraphicFramePr>
          <p:nvPr/>
        </p:nvGraphicFramePr>
        <p:xfrm>
          <a:off x="206375" y="908050"/>
          <a:ext cx="5067300" cy="1157288"/>
        </p:xfrm>
        <a:graphic>
          <a:graphicData uri="http://schemas.openxmlformats.org/drawingml/2006/table">
            <a:tbl>
              <a:tblPr/>
              <a:tblGrid>
                <a:gridCol w="1746250"/>
                <a:gridCol w="1795463"/>
                <a:gridCol w="15255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ряд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ряд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2AC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ряд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§44, п.1,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 353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§44, п.2,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стр.355, 357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§44, п.2,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стр.360, 362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5389563" y="773113"/>
            <a:ext cx="37544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solidFill>
                  <a:srgbClr val="996633"/>
                </a:solidFill>
              </a:rPr>
              <a:t>Алгебра и начала анализа. 10 класс. В 2 ч. Ч.1. Учебник (профильный уровень) / А. Г. Мордкович, П. В. Семенов. – 4-е изд., доп. – М.: Мнемозина, 2007.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161925" y="2079625"/>
            <a:ext cx="8731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ru-RU">
                <a:solidFill>
                  <a:srgbClr val="A50021"/>
                </a:solidFill>
              </a:rPr>
              <a:t> </a:t>
            </a:r>
            <a:r>
              <a:rPr lang="ru-RU" b="1">
                <a:solidFill>
                  <a:srgbClr val="A50021"/>
                </a:solidFill>
              </a:rPr>
              <a:t>Среди  выделенных утверждений укажите те, которые удовлетворяют одной из предложенных схем. Дайте объяснения по принятому решению.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296863" y="3203575"/>
            <a:ext cx="52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  <a:endParaRPr lang="ru-RU" sz="6000">
              <a:solidFill>
                <a:srgbClr val="3366CC"/>
              </a:solidFill>
            </a:endParaRP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206375" y="4149725"/>
            <a:ext cx="70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0" y="5184775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16437" name="WordArt 53"/>
          <p:cNvSpPr>
            <a:spLocks noChangeArrowheads="1" noChangeShapeType="1" noTextEdit="1"/>
          </p:cNvSpPr>
          <p:nvPr/>
        </p:nvSpPr>
        <p:spPr bwMode="auto">
          <a:xfrm>
            <a:off x="836613" y="3338513"/>
            <a:ext cx="1638300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2546350" y="3294063"/>
            <a:ext cx="2484438" cy="828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f(x)</a:t>
            </a:r>
            <a:r>
              <a:rPr lang="ru-RU" sz="3200" b="1"/>
              <a:t>:</a:t>
            </a:r>
          </a:p>
        </p:txBody>
      </p:sp>
      <p:sp>
        <p:nvSpPr>
          <p:cNvPr id="16439" name="WordArt 55"/>
          <p:cNvSpPr>
            <a:spLocks noChangeArrowheads="1" noChangeShapeType="1" noTextEdit="1"/>
          </p:cNvSpPr>
          <p:nvPr/>
        </p:nvSpPr>
        <p:spPr bwMode="auto">
          <a:xfrm>
            <a:off x="5021263" y="3473450"/>
            <a:ext cx="1349375" cy="4492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6416675" y="3249613"/>
            <a:ext cx="2520950" cy="8556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  <p:sp>
        <p:nvSpPr>
          <p:cNvPr id="16441" name="WordArt 57"/>
          <p:cNvSpPr>
            <a:spLocks noChangeArrowheads="1" noChangeShapeType="1" noTextEdit="1"/>
          </p:cNvSpPr>
          <p:nvPr/>
        </p:nvSpPr>
        <p:spPr bwMode="auto">
          <a:xfrm>
            <a:off x="8847138" y="3878263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16442" name="WordArt 58"/>
          <p:cNvSpPr>
            <a:spLocks noChangeArrowheads="1" noChangeShapeType="1" noTextEdit="1"/>
          </p:cNvSpPr>
          <p:nvPr/>
        </p:nvSpPr>
        <p:spPr bwMode="auto">
          <a:xfrm>
            <a:off x="792163" y="4373563"/>
            <a:ext cx="1638300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2546350" y="4329113"/>
            <a:ext cx="2520950" cy="8556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  <p:sp>
        <p:nvSpPr>
          <p:cNvPr id="16444" name="WordArt 60"/>
          <p:cNvSpPr>
            <a:spLocks noChangeArrowheads="1" noChangeShapeType="1" noTextEdit="1"/>
          </p:cNvSpPr>
          <p:nvPr/>
        </p:nvSpPr>
        <p:spPr bwMode="auto">
          <a:xfrm>
            <a:off x="5067300" y="4554538"/>
            <a:ext cx="1349375" cy="4492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6462713" y="4329113"/>
            <a:ext cx="2484437" cy="828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f(x)</a:t>
            </a:r>
            <a:r>
              <a:rPr lang="ru-RU" sz="3200" b="1"/>
              <a:t>:</a:t>
            </a:r>
          </a:p>
        </p:txBody>
      </p:sp>
      <p:sp>
        <p:nvSpPr>
          <p:cNvPr id="16446" name="WordArt 62"/>
          <p:cNvSpPr>
            <a:spLocks noChangeArrowheads="1" noChangeShapeType="1" noTextEdit="1"/>
          </p:cNvSpPr>
          <p:nvPr/>
        </p:nvSpPr>
        <p:spPr bwMode="auto">
          <a:xfrm>
            <a:off x="9001125" y="4598988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16447" name="Oval 63"/>
          <p:cNvSpPr>
            <a:spLocks noChangeArrowheads="1"/>
          </p:cNvSpPr>
          <p:nvPr/>
        </p:nvSpPr>
        <p:spPr bwMode="auto">
          <a:xfrm>
            <a:off x="836613" y="5229225"/>
            <a:ext cx="2484437" cy="828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f(x)</a:t>
            </a:r>
            <a:r>
              <a:rPr lang="ru-RU" sz="3200" b="1"/>
              <a:t>:</a:t>
            </a:r>
          </a:p>
        </p:txBody>
      </p:sp>
      <p:sp>
        <p:nvSpPr>
          <p:cNvPr id="16449" name="WordArt 65"/>
          <p:cNvSpPr>
            <a:spLocks noChangeArrowheads="1" noChangeShapeType="1" noTextEdit="1"/>
          </p:cNvSpPr>
          <p:nvPr/>
        </p:nvSpPr>
        <p:spPr bwMode="auto">
          <a:xfrm>
            <a:off x="3311525" y="5273675"/>
            <a:ext cx="5832475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тогда и только тогда,</a:t>
            </a:r>
          </a:p>
        </p:txBody>
      </p:sp>
      <p:sp>
        <p:nvSpPr>
          <p:cNvPr id="16450" name="WordArt 66"/>
          <p:cNvSpPr>
            <a:spLocks noChangeArrowheads="1" noChangeShapeType="1" noTextEdit="1"/>
          </p:cNvSpPr>
          <p:nvPr/>
        </p:nvSpPr>
        <p:spPr bwMode="auto">
          <a:xfrm>
            <a:off x="792163" y="4373563"/>
            <a:ext cx="1638300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16452" name="WordArt 68"/>
          <p:cNvSpPr>
            <a:spLocks noChangeArrowheads="1" noChangeShapeType="1" noTextEdit="1"/>
          </p:cNvSpPr>
          <p:nvPr/>
        </p:nvSpPr>
        <p:spPr bwMode="auto">
          <a:xfrm>
            <a:off x="3041650" y="6084888"/>
            <a:ext cx="1846263" cy="6127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когда</a:t>
            </a:r>
          </a:p>
        </p:txBody>
      </p:sp>
      <p:sp>
        <p:nvSpPr>
          <p:cNvPr id="16453" name="Oval 69"/>
          <p:cNvSpPr>
            <a:spLocks noChangeArrowheads="1"/>
          </p:cNvSpPr>
          <p:nvPr/>
        </p:nvSpPr>
        <p:spPr bwMode="auto">
          <a:xfrm>
            <a:off x="5067300" y="5859463"/>
            <a:ext cx="2520950" cy="8556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свойства</a:t>
            </a:r>
          </a:p>
          <a:p>
            <a:pPr>
              <a:lnSpc>
                <a:spcPct val="80000"/>
              </a:lnSpc>
            </a:pPr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  <p:sp>
        <p:nvSpPr>
          <p:cNvPr id="16454" name="WordArt 70"/>
          <p:cNvSpPr>
            <a:spLocks noChangeArrowheads="1" noChangeShapeType="1" noTextEdit="1"/>
          </p:cNvSpPr>
          <p:nvPr/>
        </p:nvSpPr>
        <p:spPr bwMode="auto">
          <a:xfrm>
            <a:off x="7677150" y="6264275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80963" y="188913"/>
            <a:ext cx="8982075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РЕЗУЛЬТАТЫ РАБОТЫ С УЧЕБНИКОМ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184650" y="677863"/>
            <a:ext cx="1122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62AC"/>
                </a:solidFill>
              </a:rPr>
              <a:t>I </a:t>
            </a:r>
            <a:r>
              <a:rPr lang="ru-RU" sz="3200" b="1" i="1">
                <a:solidFill>
                  <a:srgbClr val="0062AC"/>
                </a:solidFill>
              </a:rPr>
              <a:t>ряд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451725" y="773113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стр. 353</a:t>
            </a:r>
          </a:p>
        </p:txBody>
      </p:sp>
      <p:pic>
        <p:nvPicPr>
          <p:cNvPr id="32776" name="Picture 8" descr="у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358900"/>
            <a:ext cx="7891462" cy="282575"/>
          </a:xfrm>
          <a:prstGeom prst="rect">
            <a:avLst/>
          </a:prstGeom>
          <a:noFill/>
        </p:spPr>
      </p:pic>
      <p:pic>
        <p:nvPicPr>
          <p:cNvPr id="32777" name="Picture 9" descr="у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1628775"/>
            <a:ext cx="5354637" cy="404813"/>
          </a:xfrm>
          <a:prstGeom prst="rect">
            <a:avLst/>
          </a:prstGeom>
          <a:noFill/>
        </p:spPr>
      </p:pic>
      <p:pic>
        <p:nvPicPr>
          <p:cNvPr id="32778" name="Picture 10" descr="у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854200"/>
            <a:ext cx="2520950" cy="406400"/>
          </a:xfrm>
          <a:prstGeom prst="rect">
            <a:avLst/>
          </a:prstGeom>
          <a:noFill/>
        </p:spPr>
      </p:pic>
      <p:pic>
        <p:nvPicPr>
          <p:cNvPr id="32779" name="Picture 11" descr="у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2259013"/>
            <a:ext cx="7866063" cy="449262"/>
          </a:xfrm>
          <a:prstGeom prst="rect">
            <a:avLst/>
          </a:prstGeom>
          <a:noFill/>
        </p:spPr>
      </p:pic>
      <p:pic>
        <p:nvPicPr>
          <p:cNvPr id="32780" name="Picture 12" descr="у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" y="2708275"/>
            <a:ext cx="2790825" cy="360363"/>
          </a:xfrm>
          <a:prstGeom prst="rect">
            <a:avLst/>
          </a:prstGeom>
          <a:noFill/>
        </p:spPr>
      </p:pic>
      <p:pic>
        <p:nvPicPr>
          <p:cNvPr id="32781" name="Picture 13" descr="у2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000" y="3159125"/>
            <a:ext cx="7877175" cy="1576388"/>
          </a:xfrm>
          <a:prstGeom prst="rect">
            <a:avLst/>
          </a:prstGeom>
          <a:noFill/>
        </p:spPr>
      </p:pic>
      <p:pic>
        <p:nvPicPr>
          <p:cNvPr id="32782" name="Picture 14" descr="у2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000" y="4824413"/>
            <a:ext cx="7921625" cy="1539875"/>
          </a:xfrm>
          <a:prstGeom prst="rect">
            <a:avLst/>
          </a:prstGeom>
          <a:noFill/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61925" y="728663"/>
            <a:ext cx="278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Почему ???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22288" y="1133475"/>
            <a:ext cx="52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  <a:endParaRPr lang="ru-RU" sz="6000">
              <a:solidFill>
                <a:srgbClr val="3366CC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76250" y="2033588"/>
            <a:ext cx="52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  <a:endParaRPr lang="ru-RU" sz="6000">
              <a:solidFill>
                <a:srgbClr val="3366CC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85763" y="2971800"/>
            <a:ext cx="611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85763" y="4598988"/>
            <a:ext cx="611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7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4" grpId="0" build="allAtOnce"/>
      <p:bldP spid="32785" grpId="0" build="allAtOnce"/>
      <p:bldP spid="32786" grpId="0" build="allAtOnce"/>
      <p:bldP spid="3278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4149725"/>
            <a:ext cx="29575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6050" y="323850"/>
            <a:ext cx="123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62AC"/>
                </a:solidFill>
              </a:rPr>
              <a:t>II</a:t>
            </a:r>
            <a:r>
              <a:rPr lang="ru-RU" sz="3200" b="1" i="1">
                <a:solidFill>
                  <a:srgbClr val="0062AC"/>
                </a:solidFill>
              </a:rPr>
              <a:t> ряд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497763" y="908050"/>
            <a:ext cx="130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стр. 355</a:t>
            </a:r>
          </a:p>
        </p:txBody>
      </p:sp>
      <p:pic>
        <p:nvPicPr>
          <p:cNvPr id="33799" name="Picture 7" descr="у3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88" y="954088"/>
            <a:ext cx="2143125" cy="360362"/>
          </a:xfrm>
          <a:prstGeom prst="rect">
            <a:avLst/>
          </a:prstGeom>
          <a:noFill/>
        </p:spPr>
      </p:pic>
      <p:pic>
        <p:nvPicPr>
          <p:cNvPr id="33800" name="Picture 8" descr="у3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963" y="1314450"/>
            <a:ext cx="4794250" cy="1081088"/>
          </a:xfrm>
          <a:prstGeom prst="rect">
            <a:avLst/>
          </a:prstGeom>
          <a:noFill/>
        </p:spPr>
      </p:pic>
      <p:pic>
        <p:nvPicPr>
          <p:cNvPr id="33801" name="Picture 9" descr="у3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393950"/>
            <a:ext cx="3284538" cy="269875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632700" y="266382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стр. 357</a:t>
            </a:r>
          </a:p>
        </p:txBody>
      </p:sp>
      <p:pic>
        <p:nvPicPr>
          <p:cNvPr id="33803" name="Picture 11" descr="у4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6488" y="3071813"/>
            <a:ext cx="7786687" cy="1077912"/>
          </a:xfrm>
          <a:prstGeom prst="rect">
            <a:avLst/>
          </a:prstGeom>
          <a:noFill/>
        </p:spPr>
      </p:pic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4572000" y="4284663"/>
            <a:ext cx="3871913" cy="1665287"/>
          </a:xfrm>
          <a:prstGeom prst="cloudCallout">
            <a:avLst>
              <a:gd name="adj1" fmla="val -80954"/>
              <a:gd name="adj2" fmla="val 45231"/>
            </a:avLst>
          </a:prstGeom>
          <a:solidFill>
            <a:schemeClr val="bg1"/>
          </a:solidFill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202238" y="4689475"/>
            <a:ext cx="278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Почему ???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337175" y="4733925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Думай !!!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66738" y="2843213"/>
            <a:ext cx="52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  <a:endParaRPr lang="ru-RU" sz="6000">
              <a:solidFill>
                <a:srgbClr val="3366CC"/>
              </a:solidFill>
            </a:endParaRPr>
          </a:p>
        </p:txBody>
      </p:sp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908050"/>
            <a:ext cx="8096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798" grpId="0"/>
      <p:bldP spid="33807" grpId="0"/>
      <p:bldP spid="33807" grpId="1"/>
      <p:bldP spid="3380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02075" y="323850"/>
            <a:ext cx="1338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62AC"/>
                </a:solidFill>
              </a:rPr>
              <a:t>III </a:t>
            </a:r>
            <a:r>
              <a:rPr lang="ru-RU" sz="3200" b="1" i="1">
                <a:solidFill>
                  <a:srgbClr val="0062AC"/>
                </a:solidFill>
              </a:rPr>
              <a:t>ряд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542213" y="638175"/>
            <a:ext cx="130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стр. 3</a:t>
            </a:r>
            <a:r>
              <a:rPr lang="en-US" b="1">
                <a:solidFill>
                  <a:srgbClr val="A50021"/>
                </a:solidFill>
              </a:rPr>
              <a:t>60</a:t>
            </a:r>
            <a:endParaRPr lang="ru-RU" b="1">
              <a:solidFill>
                <a:srgbClr val="A50021"/>
              </a:solidFill>
            </a:endParaRPr>
          </a:p>
        </p:txBody>
      </p:sp>
      <p:pic>
        <p:nvPicPr>
          <p:cNvPr id="34822" name="Picture 6" descr="у5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42988"/>
            <a:ext cx="7921625" cy="3960812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06375" y="233363"/>
            <a:ext cx="278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Почему ???</a:t>
            </a:r>
          </a:p>
        </p:txBody>
      </p:sp>
      <p:pic>
        <p:nvPicPr>
          <p:cNvPr id="34824" name="Picture 8" descr="у6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319713"/>
            <a:ext cx="7921625" cy="1304925"/>
          </a:xfrm>
          <a:prstGeom prst="rect">
            <a:avLst/>
          </a:prstGeom>
          <a:noFill/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1925" y="1763713"/>
            <a:ext cx="611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1925" y="2971800"/>
            <a:ext cx="611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61925" y="4059238"/>
            <a:ext cx="611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5094288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i="1">
                <a:solidFill>
                  <a:srgbClr val="3366CC"/>
                </a:solidFill>
              </a:rPr>
              <a:t>III</a:t>
            </a:r>
            <a:r>
              <a:rPr lang="ru-RU" sz="6000" b="1" i="1">
                <a:solidFill>
                  <a:srgbClr val="3366CC"/>
                </a:solidFill>
              </a:rPr>
              <a:t>.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7542213" y="4914900"/>
            <a:ext cx="130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стр. 3</a:t>
            </a:r>
            <a:r>
              <a:rPr lang="en-US" b="1">
                <a:solidFill>
                  <a:srgbClr val="A50021"/>
                </a:solidFill>
              </a:rPr>
              <a:t>62</a:t>
            </a:r>
            <a:endParaRPr lang="ru-RU" b="1">
              <a:solidFill>
                <a:srgbClr val="A50021"/>
              </a:solidFill>
            </a:endParaRPr>
          </a:p>
        </p:txBody>
      </p:sp>
      <p:sp>
        <p:nvSpPr>
          <p:cNvPr id="34830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04 -0.00115 L 4.44444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6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5" grpId="0" build="allAtOnce"/>
      <p:bldP spid="34826" grpId="0" build="allAtOnce"/>
      <p:bldP spid="34827" grpId="0" build="allAtOnce"/>
      <p:bldP spid="3482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0" y="1538288"/>
            <a:ext cx="4365625" cy="765175"/>
          </a:xfrm>
          <a:prstGeom prst="rect">
            <a:avLst/>
          </a:prstGeom>
          <a:gradFill rotWithShape="1">
            <a:gsLst>
              <a:gs pos="0">
                <a:srgbClr val="F6E8E2">
                  <a:gamma/>
                  <a:shade val="73725"/>
                  <a:invGamma/>
                </a:srgbClr>
              </a:gs>
              <a:gs pos="50000">
                <a:srgbClr val="F6E8E2"/>
              </a:gs>
              <a:gs pos="100000">
                <a:srgbClr val="F6E8E2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3200" b="1">
                <a:solidFill>
                  <a:srgbClr val="A50021"/>
                </a:solidFill>
              </a:rPr>
              <a:t>интегральное</a:t>
            </a:r>
          </a:p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A50021"/>
                </a:solidFill>
              </a:rPr>
              <a:t>исчисление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01675" y="2438400"/>
            <a:ext cx="16652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Архимед </a:t>
            </a:r>
          </a:p>
          <a:p>
            <a:r>
              <a:rPr lang="ru-RU" sz="1800" b="1">
                <a:solidFill>
                  <a:srgbClr val="663300"/>
                </a:solidFill>
              </a:rPr>
              <a:t>из Сиракуз</a:t>
            </a:r>
          </a:p>
          <a:p>
            <a:r>
              <a:rPr lang="ru-RU" sz="1800" b="1">
                <a:solidFill>
                  <a:srgbClr val="663300"/>
                </a:solidFill>
              </a:rPr>
              <a:t>(287г.до н.э.</a:t>
            </a:r>
          </a:p>
          <a:p>
            <a:r>
              <a:rPr lang="ru-RU" sz="1800" b="1">
                <a:solidFill>
                  <a:srgbClr val="663300"/>
                </a:solidFill>
              </a:rPr>
              <a:t>-212 г. до н.э</a:t>
            </a:r>
            <a:r>
              <a:rPr lang="ru-RU" sz="180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18441" name="Picture 9" descr="Ар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3608388"/>
            <a:ext cx="1727200" cy="1908175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85763" y="5589588"/>
            <a:ext cx="2051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3300"/>
                </a:solidFill>
              </a:rPr>
              <a:t>древнегреческий ученый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411413" y="2438400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Ферма Пьер</a:t>
            </a:r>
          </a:p>
          <a:p>
            <a:r>
              <a:rPr lang="ru-RU" sz="1800" b="1">
                <a:solidFill>
                  <a:srgbClr val="663300"/>
                </a:solidFill>
              </a:rPr>
              <a:t>(1601-1665)</a:t>
            </a:r>
          </a:p>
        </p:txBody>
      </p:sp>
      <p:pic>
        <p:nvPicPr>
          <p:cNvPr id="18447" name="Picture 15" descr="Ферма"/>
          <p:cNvPicPr preferRelativeResize="0">
            <a:picLocks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185988" y="3429000"/>
            <a:ext cx="1727200" cy="2052638"/>
          </a:xfrm>
          <a:prstGeom prst="rect">
            <a:avLst/>
          </a:prstGeom>
          <a:noFill/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411413" y="5543550"/>
            <a:ext cx="170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solidFill>
                  <a:srgbClr val="663300"/>
                </a:solidFill>
              </a:rPr>
              <a:t>французский математик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302125" y="2303463"/>
            <a:ext cx="13509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82800" rIns="0" bIns="0"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Исаак Ньютон </a:t>
            </a:r>
          </a:p>
          <a:p>
            <a:r>
              <a:rPr lang="ru-RU" sz="1800" b="1">
                <a:solidFill>
                  <a:srgbClr val="663300"/>
                </a:solidFill>
              </a:rPr>
              <a:t>(1643-1727)</a:t>
            </a:r>
          </a:p>
        </p:txBody>
      </p:sp>
      <p:pic>
        <p:nvPicPr>
          <p:cNvPr id="18451" name="Picture 19" descr="Ньютон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3941763" y="3429000"/>
            <a:ext cx="1717675" cy="2025650"/>
          </a:xfrm>
          <a:prstGeom prst="rect">
            <a:avLst/>
          </a:prstGeom>
          <a:noFill/>
        </p:spPr>
      </p:pic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032250" y="5543550"/>
            <a:ext cx="166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3300"/>
                </a:solidFill>
              </a:rPr>
              <a:t>английский учёный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86438" y="2393950"/>
            <a:ext cx="1657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Жозеф Луи</a:t>
            </a:r>
          </a:p>
          <a:p>
            <a:r>
              <a:rPr lang="ru-RU" sz="1800" b="1">
                <a:solidFill>
                  <a:srgbClr val="663300"/>
                </a:solidFill>
              </a:rPr>
              <a:t> Лагранж</a:t>
            </a:r>
          </a:p>
          <a:p>
            <a:r>
              <a:rPr lang="fr-FR" sz="1800" b="1">
                <a:solidFill>
                  <a:srgbClr val="663300"/>
                </a:solidFill>
              </a:rPr>
              <a:t> </a:t>
            </a:r>
            <a:r>
              <a:rPr lang="ru-RU" sz="1800" b="1">
                <a:solidFill>
                  <a:srgbClr val="663300"/>
                </a:solidFill>
              </a:rPr>
              <a:t>(1736-1813)</a:t>
            </a:r>
          </a:p>
        </p:txBody>
      </p:sp>
      <p:pic>
        <p:nvPicPr>
          <p:cNvPr id="18445" name="Picture 13" descr="Лаг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538" y="3429000"/>
            <a:ext cx="1549400" cy="2025650"/>
          </a:xfrm>
          <a:prstGeom prst="rect">
            <a:avLst/>
          </a:prstGeom>
          <a:noFill/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562600" y="5499100"/>
            <a:ext cx="1890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французский математик и механик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61925" y="188913"/>
            <a:ext cx="8820150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"САМАЯ ТОНКАЯ ОБЛАСТЬ МАТЕМАТИКИ"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06375" y="1538288"/>
            <a:ext cx="4365625" cy="76517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3200" b="1">
                <a:solidFill>
                  <a:srgbClr val="000099"/>
                </a:solidFill>
              </a:rPr>
              <a:t>дифференциальное</a:t>
            </a:r>
          </a:p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000099"/>
                </a:solidFill>
              </a:rPr>
              <a:t>исчисление</a:t>
            </a: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2338" y="3429000"/>
            <a:ext cx="1727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976813" y="2349500"/>
            <a:ext cx="175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7497763" y="2393950"/>
            <a:ext cx="1304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Готфрид </a:t>
            </a:r>
          </a:p>
          <a:p>
            <a:r>
              <a:rPr lang="ru-RU" sz="1800" b="1">
                <a:solidFill>
                  <a:srgbClr val="663300"/>
                </a:solidFill>
              </a:rPr>
              <a:t>Лейбниц </a:t>
            </a:r>
          </a:p>
          <a:p>
            <a:r>
              <a:rPr lang="ru-RU" sz="1800" b="1">
                <a:solidFill>
                  <a:srgbClr val="663300"/>
                </a:solidFill>
              </a:rPr>
              <a:t>(1646-1716)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407275" y="5499100"/>
            <a:ext cx="157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3300"/>
                </a:solidFill>
              </a:rPr>
              <a:t>немецкий философ и  математик 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 rot="16200000">
            <a:off x="1674019" y="629444"/>
            <a:ext cx="4554537" cy="7902575"/>
          </a:xfrm>
          <a:prstGeom prst="horizontalScroll">
            <a:avLst>
              <a:gd name="adj" fmla="val 929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3941763" y="2754313"/>
            <a:ext cx="3554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 i="1">
                <a:solidFill>
                  <a:srgbClr val="000066"/>
                </a:solidFill>
              </a:rPr>
              <a:t>"Без настоящих единиц не может быть и множества."</a:t>
            </a:r>
          </a:p>
        </p:txBody>
      </p:sp>
      <p:sp>
        <p:nvSpPr>
          <p:cNvPr id="18470" name="WordArt 38"/>
          <p:cNvSpPr>
            <a:spLocks noChangeArrowheads="1" noChangeShapeType="1" noTextEdit="1"/>
          </p:cNvSpPr>
          <p:nvPr/>
        </p:nvSpPr>
        <p:spPr bwMode="auto">
          <a:xfrm>
            <a:off x="1524000" y="549275"/>
            <a:ext cx="6096000" cy="927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математический анализ</a:t>
            </a:r>
          </a:p>
        </p:txBody>
      </p:sp>
      <p:sp>
        <p:nvSpPr>
          <p:cNvPr id="18474" name="WordArt 42"/>
          <p:cNvSpPr>
            <a:spLocks noChangeArrowheads="1" noChangeShapeType="1" noTextEdit="1"/>
          </p:cNvSpPr>
          <p:nvPr/>
        </p:nvSpPr>
        <p:spPr bwMode="auto">
          <a:xfrm>
            <a:off x="1962150" y="6448425"/>
            <a:ext cx="39592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Штрихи к портрету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431800" y="2214563"/>
            <a:ext cx="688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«Новый метод максимумов и минимумов»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3851275" y="3924300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 i="1">
                <a:solidFill>
                  <a:srgbClr val="3366FF"/>
                </a:solidFill>
              </a:rPr>
              <a:t>Эпоха Просвещения Петр </a:t>
            </a:r>
            <a:r>
              <a:rPr lang="en-US" b="1" i="1">
                <a:solidFill>
                  <a:srgbClr val="3366FF"/>
                </a:solidFill>
              </a:rPr>
              <a:t>I</a:t>
            </a:r>
            <a:r>
              <a:rPr lang="ru-RU" b="1" i="1">
                <a:solidFill>
                  <a:srgbClr val="3366FF"/>
                </a:solidFill>
              </a:rPr>
              <a:t>   Россия</a:t>
            </a:r>
          </a:p>
        </p:txBody>
      </p:sp>
      <p:pic>
        <p:nvPicPr>
          <p:cNvPr id="18487" name="Picture 55" descr="Петр первый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1425" y="2619375"/>
            <a:ext cx="1819275" cy="2990850"/>
          </a:xfrm>
          <a:prstGeom prst="rect">
            <a:avLst/>
          </a:prstGeom>
          <a:noFill/>
        </p:spPr>
      </p:pic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3851275" y="4554538"/>
            <a:ext cx="3600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 i="1">
                <a:solidFill>
                  <a:srgbClr val="3366FF"/>
                </a:solidFill>
              </a:rPr>
              <a:t>Ньютон   рококо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3806825" y="4868863"/>
            <a:ext cx="3600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 i="1">
                <a:solidFill>
                  <a:srgbClr val="3366FF"/>
                </a:solidFill>
              </a:rPr>
              <a:t>арифмометр       кратер на Луне    подводная лодка</a:t>
            </a:r>
          </a:p>
        </p:txBody>
      </p:sp>
      <p:pic>
        <p:nvPicPr>
          <p:cNvPr id="18491" name="Picture 59" descr="роко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2573338"/>
            <a:ext cx="3481387" cy="2446337"/>
          </a:xfrm>
          <a:prstGeom prst="rect">
            <a:avLst/>
          </a:prstGeom>
          <a:noFill/>
        </p:spPr>
      </p:pic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3897313" y="5815013"/>
            <a:ext cx="3600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 i="1">
                <a:solidFill>
                  <a:srgbClr val="3366FF"/>
                </a:solidFill>
              </a:rPr>
              <a:t>«Философский век»</a:t>
            </a:r>
          </a:p>
        </p:txBody>
      </p:sp>
      <p:pic>
        <p:nvPicPr>
          <p:cNvPr id="18493" name="Picture 61" descr="ариф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0938" y="2573338"/>
            <a:ext cx="2205037" cy="3059112"/>
          </a:xfrm>
          <a:prstGeom prst="rect">
            <a:avLst/>
          </a:prstGeom>
          <a:noFill/>
        </p:spPr>
      </p:pic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1016000" y="5815013"/>
            <a:ext cx="243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1062038" y="5724525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Петр Первый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611188" y="5003800"/>
            <a:ext cx="36909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/>
              <a:t>Образец архитектуры Рококо в Германии.</a:t>
            </a:r>
            <a:r>
              <a:rPr lang="ru-RU"/>
              <a:t> Дворец в Брюле.</a:t>
            </a:r>
            <a:endParaRPr lang="ru-RU" b="1"/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566738" y="5634038"/>
            <a:ext cx="36909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/>
              <a:t>Арифмометр Лейбница в работе.</a:t>
            </a:r>
          </a:p>
        </p:txBody>
      </p:sp>
      <p:sp>
        <p:nvSpPr>
          <p:cNvPr id="18498" name="AutoShape 6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4" presetClass="exit" presetSubtype="0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4" presetClass="exit" presetSubtype="0" decel="10000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200"/>
                            </p:stCondLst>
                            <p:childTnLst>
                              <p:par>
                                <p:cTn id="6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4" presetClass="exit" presetSubtype="0" decel="10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4" presetClass="exit" presetSubtype="0" decel="100000" fill="hold" grpId="1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200"/>
                            </p:stCondLst>
                            <p:childTnLst>
                              <p:par>
                                <p:cTn id="9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" grpId="0" animBg="1"/>
      <p:bldP spid="18466" grpId="0"/>
      <p:bldP spid="18474" grpId="0" animBg="1"/>
      <p:bldP spid="18474" grpId="1" animBg="1"/>
      <p:bldP spid="18495" grpId="1"/>
      <p:bldP spid="18495" grpId="3"/>
      <p:bldP spid="18496" grpId="0"/>
      <p:bldP spid="18496" grpId="1"/>
      <p:bldP spid="18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395288" y="584200"/>
            <a:ext cx="3311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ОБУЧАЮЩАЯ :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04800" y="1052513"/>
            <a:ext cx="85328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обобщить и закрепить идею </a:t>
            </a:r>
            <a:r>
              <a:rPr lang="ru-RU" sz="2000" b="1" i="1">
                <a:solidFill>
                  <a:srgbClr val="FF0000"/>
                </a:solidFill>
              </a:rPr>
              <a:t>геометрического смысла производной</a:t>
            </a:r>
            <a:r>
              <a:rPr lang="ru-RU" sz="2000" b="1" i="1">
                <a:solidFill>
                  <a:srgbClr val="003366"/>
                </a:solidFill>
              </a:rPr>
              <a:t> на основе знакомства с </a:t>
            </a:r>
            <a:r>
              <a:rPr lang="ru-RU" sz="2000" b="1" i="1">
                <a:solidFill>
                  <a:srgbClr val="FF0000"/>
                </a:solidFill>
              </a:rPr>
              <a:t>математическими «портретами»;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сформировать начальное представление об </a:t>
            </a:r>
            <a:r>
              <a:rPr lang="ru-RU" sz="2000" b="1" i="1">
                <a:solidFill>
                  <a:srgbClr val="FF0000"/>
                </a:solidFill>
              </a:rPr>
              <a:t>истории развития</a:t>
            </a:r>
            <a:r>
              <a:rPr lang="ru-RU" sz="2000" b="1" i="1">
                <a:solidFill>
                  <a:srgbClr val="003366"/>
                </a:solidFill>
              </a:rPr>
              <a:t> математического анализа;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учить работать с </a:t>
            </a:r>
            <a:r>
              <a:rPr lang="ru-RU" sz="2000" b="1" i="1">
                <a:solidFill>
                  <a:srgbClr val="FF0000"/>
                </a:solidFill>
              </a:rPr>
              <a:t>теоретическими вопросами</a:t>
            </a:r>
            <a:r>
              <a:rPr lang="ru-RU" sz="2000" b="1" i="1">
                <a:solidFill>
                  <a:srgbClr val="003366"/>
                </a:solidFill>
              </a:rPr>
              <a:t> учебника;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«открыть» зависимость между свойствами </a:t>
            </a:r>
            <a:r>
              <a:rPr lang="ru-RU" sz="2000" b="1" i="1">
                <a:solidFill>
                  <a:srgbClr val="FF0000"/>
                </a:solidFill>
              </a:rPr>
              <a:t>монотонности</a:t>
            </a:r>
            <a:r>
              <a:rPr lang="ru-RU" sz="2000" b="1" i="1">
                <a:solidFill>
                  <a:srgbClr val="003366"/>
                </a:solidFill>
              </a:rPr>
              <a:t> </a:t>
            </a:r>
            <a:r>
              <a:rPr lang="ru-RU" sz="2000" b="1" i="1">
                <a:solidFill>
                  <a:srgbClr val="FF0000"/>
                </a:solidFill>
              </a:rPr>
              <a:t>функции</a:t>
            </a:r>
            <a:r>
              <a:rPr lang="ru-RU" sz="2000" b="1" i="1">
                <a:solidFill>
                  <a:srgbClr val="003366"/>
                </a:solidFill>
              </a:rPr>
              <a:t>, </a:t>
            </a:r>
            <a:r>
              <a:rPr lang="ru-RU" sz="2000" b="1" i="1">
                <a:solidFill>
                  <a:srgbClr val="FF0000"/>
                </a:solidFill>
              </a:rPr>
              <a:t>экстремумами</a:t>
            </a:r>
            <a:r>
              <a:rPr lang="ru-RU" sz="2000" b="1" i="1">
                <a:solidFill>
                  <a:srgbClr val="003366"/>
                </a:solidFill>
              </a:rPr>
              <a:t> и значениями </a:t>
            </a:r>
            <a:r>
              <a:rPr lang="ru-RU" sz="2000" b="1" i="1">
                <a:solidFill>
                  <a:srgbClr val="FF0000"/>
                </a:solidFill>
              </a:rPr>
              <a:t>производной</a:t>
            </a:r>
            <a:r>
              <a:rPr lang="ru-RU" sz="2000">
                <a:solidFill>
                  <a:srgbClr val="003366"/>
                </a:solidFill>
              </a:rPr>
              <a:t>.</a:t>
            </a:r>
            <a:r>
              <a:rPr lang="ru-RU" sz="180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4572000" y="5157788"/>
            <a:ext cx="46085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ВОСПИТАТЕЛЬНАЯ :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287338" y="3644900"/>
            <a:ext cx="86407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способствовать развитию </a:t>
            </a:r>
            <a:r>
              <a:rPr lang="ru-RU" sz="2000" b="1" i="1">
                <a:solidFill>
                  <a:srgbClr val="FF0000"/>
                </a:solidFill>
              </a:rPr>
              <a:t>общения</a:t>
            </a:r>
            <a:r>
              <a:rPr lang="ru-RU" sz="2000" b="1" i="1">
                <a:solidFill>
                  <a:srgbClr val="003366"/>
                </a:solidFill>
              </a:rPr>
              <a:t> как метода научного познания, аналитико-синтетического мышления, смысловой памяти и произвольного внимания,</a:t>
            </a:r>
          </a:p>
          <a:p>
            <a:pPr algn="l"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развитие навыков </a:t>
            </a:r>
            <a:r>
              <a:rPr lang="ru-RU" sz="2000" b="1" i="1">
                <a:solidFill>
                  <a:srgbClr val="FF0000"/>
                </a:solidFill>
              </a:rPr>
              <a:t>исследовательской деятельности</a:t>
            </a:r>
            <a:r>
              <a:rPr lang="ru-RU" sz="2000" b="1" i="1">
                <a:solidFill>
                  <a:srgbClr val="003366"/>
                </a:solidFill>
              </a:rPr>
              <a:t> (планирование, выдвижение гипотез, анализ, обобщение).</a:t>
            </a:r>
            <a:r>
              <a:rPr lang="ru-RU" sz="2000" b="1" i="1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3167063" y="3184525"/>
            <a:ext cx="41036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РАЗВИВАЮЩАЯ :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304800" y="5624513"/>
            <a:ext cx="853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развивать у учащихся </a:t>
            </a:r>
            <a:r>
              <a:rPr lang="ru-RU" sz="2000" b="1" i="1">
                <a:solidFill>
                  <a:srgbClr val="FF0000"/>
                </a:solidFill>
              </a:rPr>
              <a:t>коммуникативные компетенции</a:t>
            </a:r>
            <a:r>
              <a:rPr lang="ru-RU" sz="2000" b="1" i="1">
                <a:solidFill>
                  <a:srgbClr val="003366"/>
                </a:solidFill>
              </a:rPr>
              <a:t>,</a:t>
            </a:r>
          </a:p>
          <a:p>
            <a:pPr algn="l"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</a:rPr>
              <a:t>способствовать развитию </a:t>
            </a:r>
            <a:r>
              <a:rPr lang="ru-RU" sz="2000" b="1" i="1">
                <a:solidFill>
                  <a:srgbClr val="FF0000"/>
                </a:solidFill>
              </a:rPr>
              <a:t>творческой деятельности</a:t>
            </a:r>
            <a:r>
              <a:rPr lang="ru-RU" sz="2000" b="1" i="1">
                <a:solidFill>
                  <a:srgbClr val="003366"/>
                </a:solidFill>
              </a:rPr>
              <a:t> учащихся, потребности к </a:t>
            </a:r>
            <a:r>
              <a:rPr lang="ru-RU" sz="2000" b="1" i="1">
                <a:solidFill>
                  <a:srgbClr val="FF0000"/>
                </a:solidFill>
              </a:rPr>
              <a:t>самообразованию.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2951163" y="142875"/>
            <a:ext cx="3203575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ЦЕЛЬ УРОКА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61925" y="142875"/>
            <a:ext cx="490537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ПОДВЕДЕНИЕ ИТОГОВ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 rot="5400000">
            <a:off x="6772275" y="-1552575"/>
            <a:ext cx="819150" cy="3924300"/>
          </a:xfrm>
          <a:prstGeom prst="rightArrow">
            <a:avLst>
              <a:gd name="adj1" fmla="val 62306"/>
              <a:gd name="adj2" fmla="val 40310"/>
            </a:avLst>
          </a:prstGeom>
          <a:gradFill rotWithShape="1">
            <a:gsLst>
              <a:gs pos="0">
                <a:srgbClr val="EAEAEA">
                  <a:gamma/>
                  <a:shade val="7137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b="1" i="1"/>
              <a:t>Что выяснили?</a:t>
            </a:r>
          </a:p>
          <a:p>
            <a:r>
              <a:rPr lang="ru-RU" b="1" i="1"/>
              <a:t>Что сделали?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998538"/>
            <a:ext cx="27447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3366CC"/>
                </a:solidFill>
              </a:rPr>
              <a:t>Необходимое</a:t>
            </a:r>
            <a:r>
              <a:rPr lang="ru-RU" sz="2800" b="1" i="1">
                <a:solidFill>
                  <a:srgbClr val="000066"/>
                </a:solidFill>
              </a:rPr>
              <a:t> условие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2654300"/>
            <a:ext cx="27717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</a:rPr>
              <a:t>Достаточное</a:t>
            </a:r>
            <a:r>
              <a:rPr lang="ru-RU" sz="2800" b="1" i="1">
                <a:solidFill>
                  <a:srgbClr val="000066"/>
                </a:solidFill>
              </a:rPr>
              <a:t> условие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0" y="4373563"/>
            <a:ext cx="27717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3366CC"/>
                </a:solidFill>
              </a:rPr>
              <a:t>Необходимое</a:t>
            </a:r>
            <a:r>
              <a:rPr lang="ru-RU" sz="2800" b="1" i="1">
                <a:solidFill>
                  <a:srgbClr val="FF0000"/>
                </a:solidFill>
              </a:rPr>
              <a:t> </a:t>
            </a:r>
            <a:r>
              <a:rPr lang="ru-RU" sz="2800" b="1" i="1">
                <a:solidFill>
                  <a:srgbClr val="000066"/>
                </a:solidFill>
              </a:rPr>
              <a:t>и</a:t>
            </a:r>
            <a:r>
              <a:rPr lang="ru-RU" sz="2800" b="1" i="1">
                <a:solidFill>
                  <a:srgbClr val="FF0000"/>
                </a:solidFill>
              </a:rPr>
              <a:t> достаточное</a:t>
            </a:r>
            <a:r>
              <a:rPr lang="ru-RU" sz="2800" b="1" i="1">
                <a:solidFill>
                  <a:srgbClr val="000066"/>
                </a:solidFill>
              </a:rPr>
              <a:t> условие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727325" y="863600"/>
            <a:ext cx="6210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1. Существует связь</a:t>
            </a:r>
            <a:r>
              <a:rPr lang="ru-RU" b="1" i="1">
                <a:solidFill>
                  <a:srgbClr val="000066"/>
                </a:solidFill>
              </a:rPr>
              <a:t> между</a:t>
            </a:r>
            <a:r>
              <a:rPr lang="ru-RU" b="1" i="1"/>
              <a:t> </a:t>
            </a:r>
            <a:r>
              <a:rPr lang="ru-RU" b="1" i="1">
                <a:solidFill>
                  <a:srgbClr val="000066"/>
                </a:solidFill>
              </a:rPr>
              <a:t>свойствами функции (монотонность, экстремумы) и значениями производной (существование, знакопостоянство, нули).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2</a:t>
            </a:r>
            <a:r>
              <a:rPr lang="ru-RU" b="1" i="1">
                <a:solidFill>
                  <a:srgbClr val="000066"/>
                </a:solidFill>
              </a:rPr>
              <a:t>. Провели </a:t>
            </a:r>
            <a:r>
              <a:rPr lang="ru-RU" b="1" i="1">
                <a:solidFill>
                  <a:srgbClr val="FF0000"/>
                </a:solidFill>
              </a:rPr>
              <a:t>анализ</a:t>
            </a:r>
            <a:r>
              <a:rPr lang="ru-RU" b="1" i="1">
                <a:solidFill>
                  <a:srgbClr val="000066"/>
                </a:solidFill>
              </a:rPr>
              <a:t> фактов по существующей связи.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3</a:t>
            </a:r>
            <a:r>
              <a:rPr lang="ru-RU" b="1" i="1">
                <a:solidFill>
                  <a:srgbClr val="000066"/>
                </a:solidFill>
              </a:rPr>
              <a:t>. Провели </a:t>
            </a:r>
            <a:r>
              <a:rPr lang="ru-RU" b="1" i="1">
                <a:solidFill>
                  <a:srgbClr val="FF0000"/>
                </a:solidFill>
              </a:rPr>
              <a:t>обобщение</a:t>
            </a:r>
            <a:r>
              <a:rPr lang="ru-RU" b="1" i="1">
                <a:solidFill>
                  <a:srgbClr val="000066"/>
                </a:solidFill>
              </a:rPr>
              <a:t> наблюдений.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4</a:t>
            </a:r>
            <a:r>
              <a:rPr lang="ru-RU" b="1" i="1">
                <a:solidFill>
                  <a:srgbClr val="000066"/>
                </a:solidFill>
              </a:rPr>
              <a:t>. Познакомились с математическими </a:t>
            </a:r>
            <a:r>
              <a:rPr lang="ru-RU" b="1" i="1">
                <a:solidFill>
                  <a:srgbClr val="FF0000"/>
                </a:solidFill>
              </a:rPr>
              <a:t>«портретами».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5</a:t>
            </a:r>
            <a:r>
              <a:rPr lang="ru-RU" b="1" i="1">
                <a:solidFill>
                  <a:srgbClr val="000066"/>
                </a:solidFill>
              </a:rPr>
              <a:t>. Познакомились с </a:t>
            </a:r>
            <a:r>
              <a:rPr lang="ru-RU" b="1" i="1">
                <a:solidFill>
                  <a:srgbClr val="FF0000"/>
                </a:solidFill>
              </a:rPr>
              <a:t>историзмом</a:t>
            </a:r>
            <a:r>
              <a:rPr lang="ru-RU" b="1" i="1">
                <a:solidFill>
                  <a:srgbClr val="000066"/>
                </a:solidFill>
              </a:rPr>
              <a:t> проблемы.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6</a:t>
            </a:r>
            <a:r>
              <a:rPr lang="ru-RU" b="1" i="1">
                <a:solidFill>
                  <a:srgbClr val="000066"/>
                </a:solidFill>
              </a:rPr>
              <a:t>. Наибольшее практическое применение имеет </a:t>
            </a:r>
            <a:r>
              <a:rPr lang="ru-RU" b="1" i="1">
                <a:solidFill>
                  <a:srgbClr val="FF0000"/>
                </a:solidFill>
              </a:rPr>
              <a:t>обратная связь</a:t>
            </a:r>
            <a:r>
              <a:rPr lang="ru-RU" b="1" i="1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rot="5400000">
            <a:off x="7091363" y="3879850"/>
            <a:ext cx="433387" cy="2773363"/>
          </a:xfrm>
          <a:prstGeom prst="rightArrow">
            <a:avLst>
              <a:gd name="adj1" fmla="val 63593"/>
              <a:gd name="adj2" fmla="val 62338"/>
            </a:avLst>
          </a:prstGeom>
          <a:gradFill rotWithShape="1">
            <a:gsLst>
              <a:gs pos="0">
                <a:srgbClr val="EAEAEA">
                  <a:gamma/>
                  <a:shade val="7137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b="1" i="1"/>
              <a:t>План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889250" y="5454650"/>
            <a:ext cx="62547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1</a:t>
            </a:r>
            <a:r>
              <a:rPr lang="ru-RU" b="1" i="1">
                <a:solidFill>
                  <a:srgbClr val="000066"/>
                </a:solidFill>
              </a:rPr>
              <a:t>. </a:t>
            </a:r>
            <a:r>
              <a:rPr lang="ru-RU" b="1" i="1">
                <a:solidFill>
                  <a:srgbClr val="FF0000"/>
                </a:solidFill>
              </a:rPr>
              <a:t>Изучить</a:t>
            </a:r>
            <a:r>
              <a:rPr lang="ru-RU" b="1" i="1">
                <a:solidFill>
                  <a:srgbClr val="000066"/>
                </a:solidFill>
              </a:rPr>
              <a:t> обратную связь.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2</a:t>
            </a:r>
            <a:r>
              <a:rPr lang="ru-RU" b="1" i="1">
                <a:solidFill>
                  <a:srgbClr val="000066"/>
                </a:solidFill>
              </a:rPr>
              <a:t>. Научиться её </a:t>
            </a:r>
            <a:r>
              <a:rPr lang="ru-RU" b="1" i="1">
                <a:solidFill>
                  <a:srgbClr val="FF0000"/>
                </a:solidFill>
              </a:rPr>
              <a:t>применять</a:t>
            </a:r>
            <a:r>
              <a:rPr lang="ru-RU" b="1" i="1">
                <a:solidFill>
                  <a:srgbClr val="000066"/>
                </a:solidFill>
              </a:rPr>
              <a:t> к решению задач.</a:t>
            </a:r>
          </a:p>
        </p:txBody>
      </p:sp>
      <p:sp>
        <p:nvSpPr>
          <p:cNvPr id="3585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5850" grpId="0"/>
      <p:bldP spid="35851" grpId="0"/>
      <p:bldP spid="358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61925" y="142875"/>
            <a:ext cx="4724400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ДОМАШНЕЕ ЗАДАНИЕ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06375" y="684213"/>
            <a:ext cx="89376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5000"/>
              </a:lnSpc>
            </a:pPr>
            <a:r>
              <a:rPr lang="ru-RU" sz="3600" b="1" i="1">
                <a:solidFill>
                  <a:srgbClr val="FF0000"/>
                </a:solidFill>
              </a:rPr>
              <a:t>1</a:t>
            </a:r>
            <a:r>
              <a:rPr lang="ru-RU" sz="3600" b="1" i="1">
                <a:solidFill>
                  <a:srgbClr val="000066"/>
                </a:solidFill>
              </a:rPr>
              <a:t>. </a:t>
            </a:r>
            <a:r>
              <a:rPr lang="ru-RU" b="1" i="1">
                <a:solidFill>
                  <a:srgbClr val="000066"/>
                </a:solidFill>
              </a:rPr>
              <a:t>Сделать </a:t>
            </a:r>
            <a:r>
              <a:rPr lang="ru-RU" b="1" i="1">
                <a:solidFill>
                  <a:srgbClr val="FF0000"/>
                </a:solidFill>
              </a:rPr>
              <a:t>опорный </a:t>
            </a:r>
            <a:r>
              <a:rPr lang="ru-RU" b="1" i="1">
                <a:solidFill>
                  <a:srgbClr val="000066"/>
                </a:solidFill>
              </a:rPr>
              <a:t>конспект (</a:t>
            </a:r>
            <a:r>
              <a:rPr lang="en-US" b="1" i="1">
                <a:solidFill>
                  <a:srgbClr val="000066"/>
                </a:solidFill>
              </a:rPr>
              <a:t>§</a:t>
            </a:r>
            <a:r>
              <a:rPr lang="ru-RU" b="1" i="1">
                <a:solidFill>
                  <a:srgbClr val="000066"/>
                </a:solidFill>
              </a:rPr>
              <a:t>44, п.1-2, стр. 352 – 362).</a:t>
            </a:r>
          </a:p>
          <a:p>
            <a:pPr marL="342900" indent="-342900" algn="l">
              <a:lnSpc>
                <a:spcPct val="85000"/>
              </a:lnSpc>
            </a:pPr>
            <a:r>
              <a:rPr lang="ru-RU" sz="3600" b="1" i="1">
                <a:solidFill>
                  <a:srgbClr val="FF0000"/>
                </a:solidFill>
              </a:rPr>
              <a:t>2</a:t>
            </a:r>
            <a:r>
              <a:rPr lang="ru-RU" sz="3600" b="1" i="1">
                <a:solidFill>
                  <a:srgbClr val="000066"/>
                </a:solidFill>
              </a:rPr>
              <a:t>. </a:t>
            </a:r>
            <a:r>
              <a:rPr lang="ru-RU" b="1" i="1">
                <a:solidFill>
                  <a:srgbClr val="000066"/>
                </a:solidFill>
              </a:rPr>
              <a:t>Ответить на вопросы:</a:t>
            </a:r>
          </a:p>
          <a:p>
            <a:pPr marL="342900" indent="-342900" algn="l">
              <a:lnSpc>
                <a:spcPct val="85000"/>
              </a:lnSpc>
            </a:pPr>
            <a:r>
              <a:rPr lang="ru-RU" b="1" i="1">
                <a:solidFill>
                  <a:srgbClr val="000066"/>
                </a:solidFill>
              </a:rPr>
              <a:t>                    Почему признак возрастания (убывания) называется </a:t>
            </a:r>
            <a:r>
              <a:rPr lang="ru-RU" b="1" i="1">
                <a:solidFill>
                  <a:srgbClr val="FF0000"/>
                </a:solidFill>
              </a:rPr>
              <a:t>достаточным</a:t>
            </a:r>
            <a:r>
              <a:rPr lang="ru-RU" b="1" i="1">
                <a:solidFill>
                  <a:srgbClr val="000066"/>
                </a:solidFill>
              </a:rPr>
              <a:t>?</a:t>
            </a:r>
          </a:p>
          <a:p>
            <a:pPr marL="342900" indent="-342900" algn="l">
              <a:lnSpc>
                <a:spcPct val="85000"/>
              </a:lnSpc>
            </a:pPr>
            <a:r>
              <a:rPr lang="ru-RU" b="1" i="1">
                <a:solidFill>
                  <a:srgbClr val="000066"/>
                </a:solidFill>
              </a:rPr>
              <a:t>                    Почему условие существования экстремума в точке называется </a:t>
            </a:r>
            <a:r>
              <a:rPr lang="ru-RU" b="1" i="1">
                <a:solidFill>
                  <a:srgbClr val="FF0000"/>
                </a:solidFill>
              </a:rPr>
              <a:t>необходимым</a:t>
            </a:r>
            <a:r>
              <a:rPr lang="ru-RU" b="1" i="1">
                <a:solidFill>
                  <a:srgbClr val="000066"/>
                </a:solidFill>
              </a:rPr>
              <a:t>?</a:t>
            </a:r>
          </a:p>
          <a:p>
            <a:pPr marL="342900" indent="-342900" algn="l">
              <a:lnSpc>
                <a:spcPct val="85000"/>
              </a:lnSpc>
            </a:pPr>
            <a:r>
              <a:rPr lang="ru-RU" sz="3600" b="1" i="1">
                <a:solidFill>
                  <a:srgbClr val="FF0000"/>
                </a:solidFill>
              </a:rPr>
              <a:t>3*</a:t>
            </a:r>
            <a:r>
              <a:rPr lang="ru-RU" b="1" i="1">
                <a:solidFill>
                  <a:srgbClr val="000066"/>
                </a:solidFill>
              </a:rPr>
              <a:t>. Объяснить «Штрихи к портрету» </a:t>
            </a:r>
            <a:r>
              <a:rPr lang="ru-RU" b="1" i="1">
                <a:solidFill>
                  <a:srgbClr val="FF0000"/>
                </a:solidFill>
              </a:rPr>
              <a:t>Лейбница</a:t>
            </a:r>
            <a:r>
              <a:rPr lang="ru-RU" b="1" i="1">
                <a:solidFill>
                  <a:srgbClr val="000066"/>
                </a:solidFill>
              </a:rPr>
              <a:t>: </a:t>
            </a:r>
            <a:r>
              <a:rPr lang="ru-RU" b="1" i="1">
                <a:solidFill>
                  <a:srgbClr val="FF0000"/>
                </a:solidFill>
              </a:rPr>
              <a:t>Эпоха Просвещения, Петр </a:t>
            </a:r>
            <a:r>
              <a:rPr lang="en-US" b="1" i="1">
                <a:solidFill>
                  <a:srgbClr val="FF0000"/>
                </a:solidFill>
              </a:rPr>
              <a:t>I</a:t>
            </a:r>
            <a:r>
              <a:rPr lang="ru-RU" b="1" i="1">
                <a:solidFill>
                  <a:srgbClr val="FF0000"/>
                </a:solidFill>
              </a:rPr>
              <a:t>, Россия, Ньютон, рококо, арифмометр, кратер на Луне, подводная лодка, «Философский век»</a:t>
            </a:r>
            <a:r>
              <a:rPr lang="ru-RU" b="1" i="1">
                <a:solidFill>
                  <a:srgbClr val="000066"/>
                </a:solidFill>
              </a:rPr>
              <a:t>.</a:t>
            </a:r>
            <a:r>
              <a:rPr lang="ru-RU"/>
              <a:t>       </a:t>
            </a:r>
            <a:endParaRPr lang="en-US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588" y="4014788"/>
            <a:ext cx="31051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0" y="4733925"/>
            <a:ext cx="39147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FF9900"/>
                </a:solidFill>
              </a:rPr>
              <a:t>Дальнейших</a:t>
            </a:r>
          </a:p>
          <a:p>
            <a:pPr algn="l">
              <a:lnSpc>
                <a:spcPct val="80000"/>
              </a:lnSpc>
            </a:pPr>
            <a:r>
              <a:rPr lang="ru-RU" sz="4400" b="1" i="1">
                <a:solidFill>
                  <a:srgbClr val="FF9900"/>
                </a:solidFill>
              </a:rPr>
              <a:t>успехов !!!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967413" y="4868863"/>
            <a:ext cx="31765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FF9900"/>
                </a:solidFill>
              </a:rPr>
              <a:t>СПАСИБО!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1062038" y="1584325"/>
            <a:ext cx="495300" cy="404813"/>
          </a:xfrm>
          <a:prstGeom prst="su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FF9900"/>
              </a:solidFill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1016000" y="2259013"/>
            <a:ext cx="495300" cy="404812"/>
          </a:xfrm>
          <a:prstGeom prst="su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204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50938" y="1268413"/>
            <a:ext cx="769461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2" action="ppaction://hlinksldjump"/>
              </a:rPr>
              <a:t>Проверка домашнего задания и        постановка проблемы. 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970213" y="188913"/>
            <a:ext cx="3203575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ПЛАН УРОКА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27075" y="638175"/>
            <a:ext cx="841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3" action="ppaction://hlinksldjump"/>
              </a:rPr>
              <a:t>Организационный момент</a:t>
            </a:r>
            <a:r>
              <a:rPr lang="ru-RU" sz="3200" b="1" i="1">
                <a:solidFill>
                  <a:srgbClr val="A50021"/>
                </a:solidFill>
                <a:latin typeface="Times New Roman" pitchFamily="18" charset="0"/>
                <a:hlinkClick r:id="rId3" action="ppaction://hlinksldjump"/>
              </a:rPr>
              <a:t>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31800" y="2303463"/>
            <a:ext cx="613886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III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4" action="ppaction://hlinksldjump"/>
              </a:rPr>
              <a:t>Анализ наблюдений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22288" y="2889250"/>
            <a:ext cx="69754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IY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5" action="ppaction://hlinksldjump"/>
              </a:rPr>
              <a:t>Обобщение наблюдений.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01675" y="3473450"/>
            <a:ext cx="69754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6" action="ppaction://hlinksldjump"/>
              </a:rPr>
              <a:t>Работа с учебником.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22288" y="4059238"/>
            <a:ext cx="63896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YI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7" action="ppaction://hlinksldjump"/>
              </a:rPr>
              <a:t>Экскурс в историю.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41313" y="4643438"/>
            <a:ext cx="69754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YII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8" action="ppaction://hlinksldjump"/>
              </a:rPr>
              <a:t>Подведение итогов.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61925" y="5184775"/>
            <a:ext cx="58959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YIII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  <a:hlinkClick r:id="rId9" action="ppaction://hlinksldjump"/>
              </a:rPr>
              <a:t>Домашнее задание.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6488" y="4346575"/>
            <a:ext cx="29575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AutoShape 22"/>
          <p:cNvSpPr>
            <a:spLocks noChangeArrowheads="1"/>
          </p:cNvSpPr>
          <p:nvPr/>
        </p:nvSpPr>
        <p:spPr bwMode="auto">
          <a:xfrm rot="10800000">
            <a:off x="2501900" y="5768975"/>
            <a:ext cx="3871913" cy="809625"/>
          </a:xfrm>
          <a:prstGeom prst="cloudCallout">
            <a:avLst>
              <a:gd name="adj1" fmla="val -67523"/>
              <a:gd name="adj2" fmla="val -3069"/>
            </a:avLst>
          </a:prstGeom>
          <a:solidFill>
            <a:schemeClr val="bg1"/>
          </a:solidFill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132138" y="5859463"/>
            <a:ext cx="272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Дерзай !!!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66738" y="1268413"/>
            <a:ext cx="6746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ru-RU" sz="3600" b="1" i="1">
                <a:solidFill>
                  <a:srgbClr val="A50021"/>
                </a:solidFill>
                <a:latin typeface="Times New Roman" pitchFamily="18" charset="0"/>
              </a:rPr>
              <a:t>. </a:t>
            </a:r>
            <a:endParaRPr lang="ru-RU" sz="3200" b="1" i="1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1" animBg="1"/>
      <p:bldP spid="4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0" y="728663"/>
            <a:ext cx="58689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«НАЧИНАТЬ ИССЛЕДОВАНИЯ МОЖНО ПО-РАЗНОМУ...</a:t>
            </a:r>
            <a:r>
              <a:rPr lang="ru-RU" sz="1800" b="1">
                <a:latin typeface="Times New Roman" pitchFamily="18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Все равно начало почти всегда оказывается весьма несовершенной, нередко безуспешной попыткой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1800">
                <a:latin typeface="Times New Roman" pitchFamily="18" charset="0"/>
              </a:rPr>
              <a:t> </a:t>
            </a: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ЕСТЬ ИСТИНЫ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, как страны,</a:t>
            </a:r>
            <a:r>
              <a:rPr lang="ru-RU" sz="1800">
                <a:latin typeface="Times New Roman" pitchFamily="18" charset="0"/>
              </a:rPr>
              <a:t> </a:t>
            </a: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НАИБОЛЕЕ УДОБНЫЙ ПУТЬ К КОТОРЫМ СТАНОВИТСЯ ИЗВЕСТНЫМ ЛИШЬ ПОСЛЕ ТОГО, КАК МЫ ИСПРОБУЕМ ВСЕ ПУТИ.</a:t>
            </a:r>
            <a:r>
              <a:rPr lang="ru-RU" sz="1800" b="1">
                <a:latin typeface="Times New Roman" pitchFamily="18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Кому-то приходится, рискуя собой, сходить с проторенной дороги, чтобы указать другим правильный путь...</a:t>
            </a:r>
            <a:r>
              <a:rPr lang="ru-RU" sz="1800">
                <a:latin typeface="Times New Roman" pitchFamily="18" charset="0"/>
              </a:rPr>
              <a:t> </a:t>
            </a:r>
            <a:r>
              <a:rPr lang="ru-RU" b="1" i="1">
                <a:solidFill>
                  <a:srgbClr val="990000"/>
                </a:solidFill>
                <a:latin typeface="Times New Roman" pitchFamily="18" charset="0"/>
              </a:rPr>
              <a:t>НА ПУТИ К ИСТИНЕ МЫ ПОЧТИ ВСЕГДА ОБРЕЧЕНЫ СОВЕРШАТЬ ОШИБКИ</a:t>
            </a:r>
            <a:r>
              <a:rPr lang="ru-RU" sz="1800" b="1">
                <a:latin typeface="Times New Roman" pitchFamily="18" charset="0"/>
              </a:rPr>
              <a:t>»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(Дени Дидро).</a:t>
            </a:r>
            <a:r>
              <a:rPr lang="ru-RU" sz="1800">
                <a:latin typeface="Times New Roman" pitchFamily="18" charset="0"/>
              </a:rPr>
              <a:t> </a:t>
            </a:r>
          </a:p>
        </p:txBody>
      </p:sp>
      <p:pic>
        <p:nvPicPr>
          <p:cNvPr id="22534" name="Picture 6" descr="Безымянный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r="-1289"/>
          <a:stretch>
            <a:fillRect/>
          </a:stretch>
        </p:blipFill>
        <p:spPr>
          <a:xfrm>
            <a:off x="6156325" y="441325"/>
            <a:ext cx="2482850" cy="2771775"/>
          </a:xfrm>
          <a:noFill/>
          <a:ln/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657225" y="188913"/>
            <a:ext cx="4456113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ЭПИГРАФ К УРОКУ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084888" y="0"/>
            <a:ext cx="249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FF0000"/>
                </a:solidFill>
                <a:latin typeface="Arial" charset="0"/>
              </a:rPr>
              <a:t>Denis Diderot</a:t>
            </a:r>
          </a:p>
        </p:txBody>
      </p:sp>
      <p:sp>
        <p:nvSpPr>
          <p:cNvPr id="22539" name="WordArt 18"/>
          <p:cNvSpPr>
            <a:spLocks noChangeArrowheads="1" noChangeShapeType="1" noTextEdit="1"/>
          </p:cNvSpPr>
          <p:nvPr/>
        </p:nvSpPr>
        <p:spPr bwMode="auto">
          <a:xfrm rot="5400000">
            <a:off x="7417594" y="1735931"/>
            <a:ext cx="2879725" cy="1444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1713 - 1784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192838" y="3168650"/>
            <a:ext cx="241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 b="1">
                <a:solidFill>
                  <a:srgbClr val="FF0000"/>
                </a:solidFill>
                <a:latin typeface="Arial" charset="0"/>
              </a:rPr>
              <a:t>Екатерина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II</a:t>
            </a:r>
            <a:endParaRPr lang="ru-RU" sz="28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541" name="Picture 13" descr="Екатерина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39D74"/>
              </a:clrFrom>
              <a:clrTo>
                <a:srgbClr val="B39D7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716338"/>
            <a:ext cx="2419350" cy="2808287"/>
          </a:xfrm>
          <a:prstGeom prst="rect">
            <a:avLst/>
          </a:prstGeom>
          <a:noFill/>
        </p:spPr>
      </p:pic>
      <p:sp>
        <p:nvSpPr>
          <p:cNvPr id="2254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701675" y="142875"/>
            <a:ext cx="81010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АКЦЕНТИРУЕМ ТЕОРИЮ ПО ТЕМЕ</a:t>
            </a:r>
          </a:p>
        </p:txBody>
      </p:sp>
      <p:sp>
        <p:nvSpPr>
          <p:cNvPr id="5127" name="AutoShape 7">
            <a:hlinkClick r:id="rId2" action="ppaction://hlinksldjump" tooltip="указателем на стрелку"/>
          </p:cNvPr>
          <p:cNvSpPr>
            <a:spLocks noChangeArrowheads="1"/>
          </p:cNvSpPr>
          <p:nvPr/>
        </p:nvSpPr>
        <p:spPr bwMode="auto">
          <a:xfrm>
            <a:off x="7847013" y="6065838"/>
            <a:ext cx="1296987" cy="792162"/>
          </a:xfrm>
          <a:prstGeom prst="rightArrow">
            <a:avLst>
              <a:gd name="adj1" fmla="val 50000"/>
              <a:gd name="adj2" fmla="val 40932"/>
            </a:avLst>
          </a:prstGeom>
          <a:gradFill rotWithShape="1">
            <a:gsLst>
              <a:gs pos="0">
                <a:schemeClr val="tx1">
                  <a:gamma/>
                  <a:shade val="59608"/>
                  <a:invGamma/>
                </a:schemeClr>
              </a:gs>
              <a:gs pos="50000">
                <a:schemeClr val="tx1">
                  <a:alpha val="13000"/>
                </a:schemeClr>
              </a:gs>
              <a:gs pos="100000">
                <a:schemeClr val="tx1">
                  <a:gamma/>
                  <a:shade val="59608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ГРАФИК</a:t>
            </a: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576263" y="657225"/>
            <a:ext cx="69040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sz="4000" i="1">
                <a:solidFill>
                  <a:srgbClr val="FF0000"/>
                </a:solidFill>
              </a:rPr>
              <a:t>1</a:t>
            </a:r>
            <a:r>
              <a:rPr lang="ru-RU" b="1" i="1">
                <a:solidFill>
                  <a:srgbClr val="003366"/>
                </a:solidFill>
              </a:rPr>
              <a:t>.</a:t>
            </a:r>
            <a:r>
              <a:rPr lang="ru-RU"/>
              <a:t> </a:t>
            </a:r>
            <a:r>
              <a:rPr lang="ru-RU" b="1" i="1">
                <a:solidFill>
                  <a:srgbClr val="003366"/>
                </a:solidFill>
              </a:rPr>
              <a:t>В чем состоит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геометрический смысл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производной ?</a:t>
            </a: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503238" y="1520825"/>
            <a:ext cx="78136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sz="4000" i="1">
                <a:solidFill>
                  <a:srgbClr val="FF0000"/>
                </a:solidFill>
              </a:rPr>
              <a:t>2</a:t>
            </a:r>
            <a:r>
              <a:rPr lang="ru-RU" b="1" i="1">
                <a:solidFill>
                  <a:srgbClr val="003366"/>
                </a:solidFill>
              </a:rPr>
              <a:t>. В </a:t>
            </a:r>
            <a:r>
              <a:rPr lang="ru-RU" b="1" i="1">
                <a:solidFill>
                  <a:srgbClr val="FF0000"/>
                </a:solidFill>
              </a:rPr>
              <a:t>любой</a:t>
            </a:r>
            <a:r>
              <a:rPr lang="ru-RU" b="1" i="1">
                <a:solidFill>
                  <a:srgbClr val="003366"/>
                </a:solidFill>
              </a:rPr>
              <a:t> ли точке графика можно провести 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касательную?  Какая функция называется 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</a:t>
            </a:r>
            <a:r>
              <a:rPr lang="ru-RU" b="1" i="1">
                <a:solidFill>
                  <a:srgbClr val="FF0000"/>
                </a:solidFill>
              </a:rPr>
              <a:t>дифференцируемой</a:t>
            </a:r>
            <a:r>
              <a:rPr lang="ru-RU" b="1" i="1">
                <a:solidFill>
                  <a:srgbClr val="003366"/>
                </a:solidFill>
              </a:rPr>
              <a:t> в точке?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25463" y="2528888"/>
            <a:ext cx="80914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sz="4000" i="1">
                <a:solidFill>
                  <a:srgbClr val="FF0000"/>
                </a:solidFill>
              </a:rPr>
              <a:t>3</a:t>
            </a:r>
            <a:r>
              <a:rPr lang="ru-RU" sz="2000" b="1" i="1">
                <a:solidFill>
                  <a:srgbClr val="003366"/>
                </a:solidFill>
              </a:rPr>
              <a:t>. </a:t>
            </a:r>
            <a:r>
              <a:rPr lang="ru-RU" b="1" i="1">
                <a:solidFill>
                  <a:srgbClr val="003366"/>
                </a:solidFill>
              </a:rPr>
              <a:t>Касательная наклонена под </a:t>
            </a:r>
            <a:r>
              <a:rPr lang="ru-RU" b="1" i="1">
                <a:solidFill>
                  <a:srgbClr val="FF0000"/>
                </a:solidFill>
              </a:rPr>
              <a:t>тупым</a:t>
            </a:r>
            <a:r>
              <a:rPr lang="ru-RU" b="1" i="1">
                <a:solidFill>
                  <a:srgbClr val="003366"/>
                </a:solidFill>
              </a:rPr>
              <a:t> углом к 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положительному направлению оси ОХ.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</a:t>
            </a:r>
            <a:r>
              <a:rPr lang="ru-RU" b="1" i="1">
                <a:solidFill>
                  <a:srgbClr val="FF0000"/>
                </a:solidFill>
              </a:rPr>
              <a:t>Следовательно, • • •</a:t>
            </a:r>
            <a:r>
              <a:rPr lang="ru-RU" b="1" i="1">
                <a:solidFill>
                  <a:srgbClr val="003366"/>
                </a:solidFill>
              </a:rPr>
              <a:t> .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25463" y="3429000"/>
            <a:ext cx="80914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sz="4000" i="1">
                <a:solidFill>
                  <a:srgbClr val="FF0000"/>
                </a:solidFill>
              </a:rPr>
              <a:t>4</a:t>
            </a:r>
            <a:r>
              <a:rPr lang="ru-RU" sz="2000" b="1" i="1">
                <a:solidFill>
                  <a:srgbClr val="003366"/>
                </a:solidFill>
              </a:rPr>
              <a:t>. </a:t>
            </a:r>
            <a:r>
              <a:rPr lang="ru-RU" b="1" i="1">
                <a:solidFill>
                  <a:srgbClr val="003366"/>
                </a:solidFill>
              </a:rPr>
              <a:t>Касательная наклонена под </a:t>
            </a:r>
            <a:r>
              <a:rPr lang="ru-RU" b="1" i="1">
                <a:solidFill>
                  <a:srgbClr val="FF0000"/>
                </a:solidFill>
              </a:rPr>
              <a:t>острым</a:t>
            </a:r>
            <a:r>
              <a:rPr lang="ru-RU" b="1" i="1">
                <a:solidFill>
                  <a:srgbClr val="003366"/>
                </a:solidFill>
              </a:rPr>
              <a:t> углом к 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положительному направлению оси ОХ.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</a:t>
            </a:r>
            <a:r>
              <a:rPr lang="ru-RU" b="1" i="1">
                <a:solidFill>
                  <a:srgbClr val="FF0000"/>
                </a:solidFill>
              </a:rPr>
              <a:t>Следовательно, • • •</a:t>
            </a:r>
            <a:r>
              <a:rPr lang="ru-RU" b="1" i="1">
                <a:solidFill>
                  <a:srgbClr val="003366"/>
                </a:solidFill>
              </a:rPr>
              <a:t> .</a:t>
            </a:r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525463" y="4581525"/>
            <a:ext cx="80914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sz="4000" i="1">
                <a:solidFill>
                  <a:srgbClr val="FF0000"/>
                </a:solidFill>
              </a:rPr>
              <a:t>5</a:t>
            </a:r>
            <a:r>
              <a:rPr lang="ru-RU" sz="2000" b="1" i="1">
                <a:solidFill>
                  <a:srgbClr val="003366"/>
                </a:solidFill>
              </a:rPr>
              <a:t>. </a:t>
            </a:r>
            <a:r>
              <a:rPr lang="ru-RU" b="1" i="1">
                <a:solidFill>
                  <a:srgbClr val="003366"/>
                </a:solidFill>
              </a:rPr>
              <a:t>Касательная наклонена под </a:t>
            </a:r>
            <a:r>
              <a:rPr lang="ru-RU" b="1" i="1">
                <a:solidFill>
                  <a:srgbClr val="FF0000"/>
                </a:solidFill>
              </a:rPr>
              <a:t>прямым</a:t>
            </a:r>
            <a:r>
              <a:rPr lang="ru-RU" b="1" i="1">
                <a:solidFill>
                  <a:srgbClr val="003366"/>
                </a:solidFill>
              </a:rPr>
              <a:t> углом к 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положительному направлению оси ОХ.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 </a:t>
            </a:r>
            <a:r>
              <a:rPr lang="ru-RU" b="1" i="1">
                <a:solidFill>
                  <a:srgbClr val="FF0000"/>
                </a:solidFill>
              </a:rPr>
              <a:t>Следовательно, • • •</a:t>
            </a:r>
            <a:r>
              <a:rPr lang="ru-RU" b="1" i="1">
                <a:solidFill>
                  <a:srgbClr val="003366"/>
                </a:solidFill>
              </a:rPr>
              <a:t> .</a:t>
            </a:r>
          </a:p>
        </p:txBody>
      </p:sp>
      <p:sp>
        <p:nvSpPr>
          <p:cNvPr id="5138" name="Text Box 15"/>
          <p:cNvSpPr txBox="1">
            <a:spLocks noChangeArrowheads="1"/>
          </p:cNvSpPr>
          <p:nvPr/>
        </p:nvSpPr>
        <p:spPr bwMode="auto">
          <a:xfrm>
            <a:off x="503238" y="5661025"/>
            <a:ext cx="74882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sz="4000" i="1">
                <a:solidFill>
                  <a:srgbClr val="FF0000"/>
                </a:solidFill>
              </a:rPr>
              <a:t>6</a:t>
            </a:r>
            <a:r>
              <a:rPr lang="ru-RU" sz="2000" b="1" i="1">
                <a:solidFill>
                  <a:srgbClr val="003366"/>
                </a:solidFill>
              </a:rPr>
              <a:t>. </a:t>
            </a:r>
            <a:r>
              <a:rPr lang="ru-RU" b="1" i="1">
                <a:solidFill>
                  <a:srgbClr val="003366"/>
                </a:solidFill>
              </a:rPr>
              <a:t>Касательная параллельна оси ОХ, либо с ней </a:t>
            </a:r>
          </a:p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     совпадает. </a:t>
            </a:r>
            <a:r>
              <a:rPr lang="ru-RU" b="1" i="1">
                <a:solidFill>
                  <a:srgbClr val="FF0000"/>
                </a:solidFill>
              </a:rPr>
              <a:t>Следовательно, • • •</a:t>
            </a:r>
            <a:r>
              <a:rPr lang="ru-RU" b="1" i="1">
                <a:solidFill>
                  <a:srgbClr val="003366"/>
                </a:solidFill>
              </a:rPr>
              <a:t> .</a:t>
            </a: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 rot="10800000">
            <a:off x="3743325" y="1628775"/>
            <a:ext cx="1530350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}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1979613" y="1844675"/>
            <a:ext cx="2305050" cy="22320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3" name="Cloud"/>
          <p:cNvSpPr>
            <a:spLocks noChangeAspect="1" noEditPoints="1" noChangeArrowheads="1"/>
          </p:cNvSpPr>
          <p:nvPr/>
        </p:nvSpPr>
        <p:spPr bwMode="auto">
          <a:xfrm>
            <a:off x="0" y="3860800"/>
            <a:ext cx="3427413" cy="16557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 i="1">
                <a:solidFill>
                  <a:srgbClr val="003366"/>
                </a:solidFill>
              </a:rPr>
              <a:t>значение производной в точке</a:t>
            </a:r>
            <a:r>
              <a:rPr lang="ru-RU" b="1" i="1"/>
              <a:t>  </a:t>
            </a:r>
            <a:r>
              <a:rPr lang="ru-RU" b="1" i="1">
                <a:solidFill>
                  <a:srgbClr val="FF0000"/>
                </a:solidFill>
              </a:rPr>
              <a:t>Х</a:t>
            </a:r>
            <a:r>
              <a:rPr lang="en-US" b="1" i="1">
                <a:solidFill>
                  <a:srgbClr val="FF0000"/>
                </a:solidFill>
              </a:rPr>
              <a:t>₀</a:t>
            </a:r>
            <a:endParaRPr lang="ru-RU" b="1" i="1">
              <a:solidFill>
                <a:srgbClr val="FF0000"/>
              </a:solidFill>
            </a:endParaRPr>
          </a:p>
          <a:p>
            <a:pPr algn="l"/>
            <a:endParaRPr lang="ru-RU"/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 rot="10800000">
            <a:off x="5724525" y="1628775"/>
            <a:ext cx="1079500" cy="250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}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5940425" y="1844675"/>
            <a:ext cx="73025" cy="684213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7" name="Cloud"/>
          <p:cNvSpPr>
            <a:spLocks noChangeAspect="1" noEditPoints="1" noChangeArrowheads="1"/>
          </p:cNvSpPr>
          <p:nvPr/>
        </p:nvSpPr>
        <p:spPr bwMode="auto">
          <a:xfrm>
            <a:off x="3095625" y="2312988"/>
            <a:ext cx="4392613" cy="23034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тангенс </a:t>
            </a:r>
            <a:r>
              <a:rPr lang="ru-RU" b="1" i="1">
                <a:solidFill>
                  <a:srgbClr val="003366"/>
                </a:solidFill>
              </a:rPr>
              <a:t>угла наклона касательной к положительному направлению оси ОХ</a:t>
            </a:r>
          </a:p>
          <a:p>
            <a:pPr algn="l"/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 flipV="1">
            <a:off x="7308850" y="1520825"/>
            <a:ext cx="1077913" cy="298767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9" name="Cloud"/>
          <p:cNvSpPr>
            <a:spLocks noChangeAspect="1" noEditPoints="1" noChangeArrowheads="1"/>
          </p:cNvSpPr>
          <p:nvPr/>
        </p:nvSpPr>
        <p:spPr bwMode="auto">
          <a:xfrm>
            <a:off x="5435600" y="4329113"/>
            <a:ext cx="3708400" cy="1584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</a:rPr>
              <a:t>угловой </a:t>
            </a:r>
            <a:r>
              <a:rPr lang="ru-RU" b="1" i="1">
                <a:solidFill>
                  <a:srgbClr val="003366"/>
                </a:solidFill>
              </a:rPr>
              <a:t>коэффициент касательной</a:t>
            </a:r>
          </a:p>
          <a:p>
            <a:pPr algn="l"/>
            <a:endParaRPr lang="ru-RU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708400" y="944563"/>
            <a:ext cx="3852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</a:rPr>
              <a:t>f ´(x₀) </a:t>
            </a:r>
            <a:r>
              <a:rPr lang="ru-RU" sz="4400" b="1">
                <a:solidFill>
                  <a:srgbClr val="CC0000"/>
                </a:solidFill>
              </a:rPr>
              <a:t>=</a:t>
            </a:r>
            <a:r>
              <a:rPr lang="en-US" sz="4400" b="1">
                <a:solidFill>
                  <a:srgbClr val="CC0000"/>
                </a:solidFill>
              </a:rPr>
              <a:t> tg α </a:t>
            </a:r>
            <a:r>
              <a:rPr lang="ru-RU" sz="4400" b="1">
                <a:solidFill>
                  <a:srgbClr val="CC0000"/>
                </a:solidFill>
              </a:rPr>
              <a:t>= к</a:t>
            </a:r>
            <a:r>
              <a:rPr lang="ru-RU" b="1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4" grpId="0"/>
      <p:bldP spid="5135" grpId="0"/>
      <p:bldP spid="5136" grpId="0"/>
      <p:bldP spid="5137" grpId="0"/>
      <p:bldP spid="5138" grpId="0"/>
      <p:bldP spid="5139" grpId="0" animBg="1"/>
      <p:bldP spid="5139" grpId="1" animBg="1"/>
      <p:bldP spid="5141" grpId="0" animBg="1"/>
      <p:bldP spid="5141" grpId="1" animBg="1"/>
      <p:bldP spid="5143" grpId="0" animBg="1"/>
      <p:bldP spid="5143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0" y="152400"/>
            <a:ext cx="9144000" cy="6156325"/>
          </a:xfrm>
          <a:prstGeom prst="verticalScroll">
            <a:avLst>
              <a:gd name="adj" fmla="val 709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92163" y="152400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CC6600"/>
                </a:solidFill>
              </a:rPr>
              <a:t>для дифференцируемых функций </a:t>
            </a:r>
            <a:r>
              <a:rPr lang="ru-RU" b="1">
                <a:solidFill>
                  <a:srgbClr val="CC6600"/>
                </a:solidFill>
              </a:rPr>
              <a:t>:</a:t>
            </a:r>
            <a:r>
              <a:rPr lang="ru-RU" b="1"/>
              <a:t> </a:t>
            </a:r>
            <a:r>
              <a:rPr lang="ru-RU" b="1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°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≤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α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˂</a:t>
            </a:r>
            <a:r>
              <a:rPr lang="ru-RU" b="1">
                <a:solidFill>
                  <a:srgbClr val="FF0000"/>
                </a:solidFill>
              </a:rPr>
              <a:t>180</a:t>
            </a:r>
            <a:r>
              <a:rPr lang="en-US" b="1">
                <a:solidFill>
                  <a:srgbClr val="FF0000"/>
                </a:solidFill>
              </a:rPr>
              <a:t>°</a:t>
            </a:r>
            <a:r>
              <a:rPr lang="ru-RU" b="1">
                <a:solidFill>
                  <a:srgbClr val="FF0000"/>
                </a:solidFill>
              </a:rPr>
              <a:t>,</a:t>
            </a:r>
            <a:r>
              <a:rPr lang="el-GR" b="1">
                <a:solidFill>
                  <a:srgbClr val="FF0000"/>
                </a:solidFill>
              </a:rPr>
              <a:t> α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≠</a:t>
            </a:r>
            <a:r>
              <a:rPr lang="ru-RU" b="1">
                <a:solidFill>
                  <a:srgbClr val="FF0000"/>
                </a:solidFill>
              </a:rPr>
              <a:t> 90</a:t>
            </a:r>
            <a:r>
              <a:rPr lang="en-US" b="1">
                <a:solidFill>
                  <a:srgbClr val="FF0000"/>
                </a:solidFill>
              </a:rPr>
              <a:t>°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6639" name="Picture 15" descr="граф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663575"/>
            <a:ext cx="7988300" cy="5530850"/>
          </a:xfrm>
          <a:prstGeom prst="rect">
            <a:avLst/>
          </a:prstGeom>
          <a:noFill/>
        </p:spPr>
      </p:pic>
      <p:sp>
        <p:nvSpPr>
          <p:cNvPr id="26631" name="AutoShape 7">
            <a:hlinkClick r:id="rId3" action="ppaction://hlinksldjump" tooltip="указателем на стрелку"/>
          </p:cNvPr>
          <p:cNvSpPr>
            <a:spLocks noChangeArrowheads="1"/>
          </p:cNvSpPr>
          <p:nvPr/>
        </p:nvSpPr>
        <p:spPr bwMode="auto">
          <a:xfrm>
            <a:off x="7847013" y="6065838"/>
            <a:ext cx="1296987" cy="792162"/>
          </a:xfrm>
          <a:prstGeom prst="rightArrow">
            <a:avLst>
              <a:gd name="adj1" fmla="val 50000"/>
              <a:gd name="adj2" fmla="val 40932"/>
            </a:avLst>
          </a:prstGeom>
          <a:gradFill rotWithShape="1">
            <a:gsLst>
              <a:gs pos="0">
                <a:schemeClr val="tx1">
                  <a:gamma/>
                  <a:tint val="96471"/>
                  <a:invGamma/>
                </a:schemeClr>
              </a:gs>
              <a:gs pos="50000">
                <a:schemeClr val="tx1">
                  <a:alpha val="31000"/>
                </a:schemeClr>
              </a:gs>
              <a:gs pos="100000">
                <a:schemeClr val="tx1">
                  <a:gamma/>
                  <a:tint val="96471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>
                <a:solidFill>
                  <a:schemeClr val="bg1"/>
                </a:solidFill>
              </a:rPr>
              <a:t>вопросы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195513" y="2097088"/>
            <a:ext cx="15843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0066CC"/>
                </a:solidFill>
              </a:rPr>
              <a:t>α - тупой</a:t>
            </a:r>
            <a:r>
              <a:rPr lang="ru-RU">
                <a:solidFill>
                  <a:srgbClr val="0066CC"/>
                </a:solidFill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66CC"/>
                </a:solidFill>
              </a:rPr>
              <a:t>tg α  &lt; 0</a:t>
            </a:r>
            <a:endParaRPr lang="ru-RU" b="1">
              <a:solidFill>
                <a:srgbClr val="0066CC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66CC"/>
                </a:solidFill>
              </a:rPr>
              <a:t>f ´(x₀) &lt; 0</a:t>
            </a:r>
            <a:endParaRPr lang="ru-RU" b="1">
              <a:solidFill>
                <a:srgbClr val="0066CC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840538" y="137636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659563" y="3573463"/>
            <a:ext cx="1944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α</a:t>
            </a:r>
            <a:r>
              <a:rPr lang="en-US" b="1">
                <a:solidFill>
                  <a:srgbClr val="FF0000"/>
                </a:solidFill>
              </a:rPr>
              <a:t> – острый</a:t>
            </a:r>
            <a:endParaRPr lang="ru-RU" b="1">
              <a:solidFill>
                <a:srgbClr val="FF0000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tg α &gt;0</a:t>
            </a:r>
            <a:endParaRPr lang="ru-RU" b="1">
              <a:solidFill>
                <a:srgbClr val="FF0000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 ´(x</a:t>
            </a:r>
            <a:r>
              <a:rPr lang="ru-RU" b="1">
                <a:solidFill>
                  <a:srgbClr val="FF0000"/>
                </a:solidFill>
              </a:rPr>
              <a:t>₁</a:t>
            </a:r>
            <a:r>
              <a:rPr lang="en-US" b="1">
                <a:solidFill>
                  <a:srgbClr val="FF0000"/>
                </a:solidFill>
              </a:rPr>
              <a:t>) &gt;0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859338" y="836613"/>
            <a:ext cx="23034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FFCC00"/>
                </a:solidFill>
              </a:rPr>
              <a:t>α</a:t>
            </a:r>
            <a:r>
              <a:rPr lang="en-US" b="1">
                <a:solidFill>
                  <a:srgbClr val="FFCC00"/>
                </a:solidFill>
              </a:rPr>
              <a:t> = </a:t>
            </a:r>
            <a:r>
              <a:rPr lang="ru-RU" b="1">
                <a:solidFill>
                  <a:srgbClr val="FFCC00"/>
                </a:solidFill>
              </a:rPr>
              <a:t>9</a:t>
            </a:r>
            <a:r>
              <a:rPr lang="en-US" b="1">
                <a:solidFill>
                  <a:srgbClr val="FFCC00"/>
                </a:solidFill>
              </a:rPr>
              <a:t>0°</a:t>
            </a:r>
            <a:r>
              <a:rPr lang="en-US">
                <a:solidFill>
                  <a:srgbClr val="FFCC00"/>
                </a:solidFill>
              </a:rPr>
              <a:t> </a:t>
            </a:r>
            <a:endParaRPr lang="ru-RU">
              <a:solidFill>
                <a:srgbClr val="FFCC00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</a:rPr>
              <a:t>tg α </a:t>
            </a:r>
            <a:r>
              <a:rPr lang="ru-RU" b="1">
                <a:solidFill>
                  <a:srgbClr val="FFCC00"/>
                </a:solidFill>
              </a:rPr>
              <a:t> не сущ.</a:t>
            </a:r>
            <a:endParaRPr lang="en-US">
              <a:solidFill>
                <a:srgbClr val="FFCC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</a:rPr>
              <a:t>f ´(x</a:t>
            </a:r>
            <a:r>
              <a:rPr lang="ru-RU" b="1">
                <a:solidFill>
                  <a:srgbClr val="FFCC00"/>
                </a:solidFill>
              </a:rPr>
              <a:t>₃</a:t>
            </a:r>
            <a:r>
              <a:rPr lang="en-US" b="1">
                <a:solidFill>
                  <a:srgbClr val="FFCC00"/>
                </a:solidFill>
              </a:rPr>
              <a:t>)</a:t>
            </a:r>
            <a:r>
              <a:rPr lang="ru-RU" b="1">
                <a:solidFill>
                  <a:srgbClr val="FFCC00"/>
                </a:solidFill>
              </a:rPr>
              <a:t> не сущ.</a:t>
            </a:r>
            <a:r>
              <a:rPr lang="ru-RU" b="1"/>
              <a:t> </a:t>
            </a:r>
            <a:endParaRPr lang="ru-RU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008063" y="4689475"/>
            <a:ext cx="14398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993300"/>
                </a:solidFill>
              </a:rPr>
              <a:t>α</a:t>
            </a:r>
            <a:r>
              <a:rPr lang="en-US" b="1">
                <a:solidFill>
                  <a:srgbClr val="993300"/>
                </a:solidFill>
              </a:rPr>
              <a:t> = 0</a:t>
            </a:r>
            <a:r>
              <a:rPr lang="en-US">
                <a:solidFill>
                  <a:srgbClr val="993300"/>
                </a:solidFill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</a:rPr>
              <a:t>tg α =0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</a:rPr>
              <a:t>f ´(x₂) = 0</a:t>
            </a:r>
            <a:endParaRPr lang="ru-RU" b="1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7" grpId="1"/>
      <p:bldP spid="26640" grpId="0"/>
      <p:bldP spid="26640" grpId="1"/>
      <p:bldP spid="26643" grpId="0"/>
      <p:bldP spid="26643" grpId="1"/>
      <p:bldP spid="26644" grpId="0"/>
      <p:bldP spid="26644" grpId="1"/>
      <p:bldP spid="26645" grpId="0"/>
      <p:bldP spid="266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719138" y="152400"/>
            <a:ext cx="73818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ПРИМЕНЯЕМ ТЕОРИЮ НА ПРАКТИКЕ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5400000">
            <a:off x="1435101" y="-671513"/>
            <a:ext cx="6273800" cy="8785225"/>
          </a:xfrm>
          <a:prstGeom prst="verticalScroll">
            <a:avLst>
              <a:gd name="adj" fmla="val 4139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7176" name="Picture 8" descr="гр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016000"/>
            <a:ext cx="7934325" cy="5486400"/>
          </a:xfrm>
          <a:prstGeom prst="rect">
            <a:avLst/>
          </a:prstGeom>
          <a:noFill/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 rot="10800000">
            <a:off x="1150938" y="1233488"/>
            <a:ext cx="541337" cy="4894262"/>
          </a:xfrm>
          <a:prstGeom prst="flowChartDocument">
            <a:avLst/>
          </a:prstGeom>
          <a:gradFill rotWithShape="1">
            <a:gsLst>
              <a:gs pos="0">
                <a:srgbClr val="99CCFF"/>
              </a:gs>
              <a:gs pos="50000">
                <a:srgbClr val="99CCFF">
                  <a:gamma/>
                  <a:shade val="75686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10800000">
            <a:off x="3240088" y="1233488"/>
            <a:ext cx="1044575" cy="4894262"/>
          </a:xfrm>
          <a:prstGeom prst="flowChartDocument">
            <a:avLst/>
          </a:prstGeom>
          <a:gradFill rotWithShape="1">
            <a:gsLst>
              <a:gs pos="0">
                <a:srgbClr val="99CCFF"/>
              </a:gs>
              <a:gs pos="50000">
                <a:srgbClr val="99CCFF">
                  <a:gamma/>
                  <a:shade val="75686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10800000">
            <a:off x="6408738" y="1233488"/>
            <a:ext cx="1116012" cy="4894262"/>
          </a:xfrm>
          <a:prstGeom prst="flowChartDocument">
            <a:avLst/>
          </a:prstGeom>
          <a:gradFill rotWithShape="1">
            <a:gsLst>
              <a:gs pos="0">
                <a:srgbClr val="99CCFF"/>
              </a:gs>
              <a:gs pos="50000">
                <a:srgbClr val="99CCFF">
                  <a:gamma/>
                  <a:shade val="75686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150938" y="5049838"/>
            <a:ext cx="541337" cy="3587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240088" y="5013325"/>
            <a:ext cx="1044575" cy="3238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480175" y="4976813"/>
            <a:ext cx="1044575" cy="431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23963" y="5300663"/>
            <a:ext cx="323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-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635375" y="5300663"/>
            <a:ext cx="323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-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877050" y="5265738"/>
            <a:ext cx="323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>
                <a:solidFill>
                  <a:srgbClr val="3333FF"/>
                </a:solidFill>
              </a:rPr>
              <a:t>-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39750" y="2600325"/>
            <a:ext cx="1403350" cy="129698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771775" y="2528888"/>
            <a:ext cx="1800225" cy="160178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55650" y="2276475"/>
            <a:ext cx="1187450" cy="1981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084888" y="2600325"/>
            <a:ext cx="1765300" cy="16557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600450" y="1665288"/>
            <a:ext cx="395288" cy="22320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300788" y="1881188"/>
            <a:ext cx="1042987" cy="22685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951163" y="1412875"/>
            <a:ext cx="1765300" cy="16557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 rot="10800000">
            <a:off x="1692275" y="1233488"/>
            <a:ext cx="1547813" cy="4894262"/>
          </a:xfrm>
          <a:prstGeom prst="flowChartDocument">
            <a:avLst/>
          </a:prstGeom>
          <a:gradFill rotWithShape="1">
            <a:gsLst>
              <a:gs pos="0">
                <a:srgbClr val="FF99CC">
                  <a:gamma/>
                  <a:shade val="89804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 rot="10800000">
            <a:off x="4284663" y="1233488"/>
            <a:ext cx="2159000" cy="4894262"/>
          </a:xfrm>
          <a:prstGeom prst="flowChartDocument">
            <a:avLst/>
          </a:prstGeom>
          <a:gradFill rotWithShape="1">
            <a:gsLst>
              <a:gs pos="0">
                <a:srgbClr val="FF99CC">
                  <a:gamma/>
                  <a:shade val="94118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9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 rot="10800000">
            <a:off x="7524750" y="1233488"/>
            <a:ext cx="503238" cy="4894262"/>
          </a:xfrm>
          <a:prstGeom prst="flowChartDocument">
            <a:avLst/>
          </a:prstGeom>
          <a:gradFill rotWithShape="1">
            <a:gsLst>
              <a:gs pos="0">
                <a:srgbClr val="FF99CC">
                  <a:gamma/>
                  <a:shade val="94118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9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1008063" y="1916113"/>
            <a:ext cx="2195512" cy="2520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2195513" y="1376363"/>
            <a:ext cx="1152525" cy="28813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2159000" y="1052513"/>
            <a:ext cx="1368425" cy="2197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1835150" y="3284538"/>
            <a:ext cx="151288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5508625" y="1304925"/>
            <a:ext cx="1152525" cy="28813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4572000" y="2241550"/>
            <a:ext cx="2087563" cy="20875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7596188" y="2024063"/>
            <a:ext cx="1008062" cy="2413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1692275" y="5013325"/>
            <a:ext cx="1584325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284663" y="4976813"/>
            <a:ext cx="2195512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7524750" y="5229225"/>
            <a:ext cx="538163" cy="179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692275" y="5445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148263" y="5445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808288" y="5445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7596188" y="5445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1979613" y="57689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0</a:t>
            </a: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 flipV="1">
            <a:off x="1800225" y="1808163"/>
            <a:ext cx="262890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6551613" y="3752850"/>
            <a:ext cx="2197100" cy="365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V="1">
            <a:off x="3257550" y="3789363"/>
            <a:ext cx="262890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6443663" y="1016000"/>
            <a:ext cx="0" cy="2663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6156325" y="5013325"/>
            <a:ext cx="612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х</a:t>
            </a:r>
            <a:r>
              <a:rPr lang="en-US" sz="1600" b="1">
                <a:solidFill>
                  <a:srgbClr val="FF0000"/>
                </a:solidFill>
              </a:rPr>
              <a:t>max</a:t>
            </a:r>
            <a:endParaRPr lang="ru-RU" b="1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1655763" y="1916113"/>
            <a:ext cx="0" cy="2663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2879725" y="5049838"/>
            <a:ext cx="612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х</a:t>
            </a:r>
            <a:r>
              <a:rPr lang="en-US" sz="1600" b="1">
                <a:solidFill>
                  <a:srgbClr val="FF0000"/>
                </a:solidFill>
              </a:rPr>
              <a:t>max</a:t>
            </a:r>
            <a:endParaRPr lang="ru-RU" b="1"/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439863" y="4833938"/>
            <a:ext cx="612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3366FF"/>
                </a:solidFill>
              </a:rPr>
              <a:t>х</a:t>
            </a:r>
            <a:r>
              <a:rPr lang="en-US" sz="1600" b="1">
                <a:solidFill>
                  <a:srgbClr val="3366FF"/>
                </a:solidFill>
              </a:rPr>
              <a:t>min</a:t>
            </a:r>
            <a:endParaRPr lang="ru-RU" b="1">
              <a:solidFill>
                <a:srgbClr val="3366FF"/>
              </a:solidFill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3959225" y="4760913"/>
            <a:ext cx="612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3366FF"/>
                </a:solidFill>
              </a:rPr>
              <a:t>х</a:t>
            </a:r>
            <a:r>
              <a:rPr lang="en-US" sz="1600" b="1">
                <a:solidFill>
                  <a:srgbClr val="3366FF"/>
                </a:solidFill>
              </a:rPr>
              <a:t>min</a:t>
            </a:r>
            <a:endParaRPr lang="ru-RU" b="1">
              <a:solidFill>
                <a:srgbClr val="3366FF"/>
              </a:solidFill>
            </a:endParaRP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7200900" y="4868863"/>
            <a:ext cx="612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>
                <a:solidFill>
                  <a:srgbClr val="3366FF"/>
                </a:solidFill>
              </a:rPr>
              <a:t>х</a:t>
            </a:r>
            <a:r>
              <a:rPr lang="en-US" sz="1600" b="1">
                <a:solidFill>
                  <a:srgbClr val="3366FF"/>
                </a:solidFill>
              </a:rPr>
              <a:t>min</a:t>
            </a:r>
            <a:endParaRPr lang="ru-RU" b="1">
              <a:solidFill>
                <a:srgbClr val="3366FF"/>
              </a:solidFill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6119813" y="569753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ru-RU" sz="2000" b="1">
                <a:solidFill>
                  <a:srgbClr val="800000"/>
                </a:solidFill>
              </a:rPr>
              <a:t>Не</a:t>
            </a:r>
          </a:p>
          <a:p>
            <a:pPr algn="l">
              <a:lnSpc>
                <a:spcPct val="60000"/>
              </a:lnSpc>
            </a:pPr>
            <a:r>
              <a:rPr lang="ru-RU" sz="2000" b="1">
                <a:solidFill>
                  <a:srgbClr val="800000"/>
                </a:solidFill>
              </a:rPr>
              <a:t>сущ.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331913" y="573405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ru-RU" sz="2000" b="1">
                <a:solidFill>
                  <a:srgbClr val="800000"/>
                </a:solidFill>
              </a:rPr>
              <a:t>Не</a:t>
            </a:r>
          </a:p>
          <a:p>
            <a:pPr algn="l">
              <a:lnSpc>
                <a:spcPct val="60000"/>
              </a:lnSpc>
            </a:pPr>
            <a:r>
              <a:rPr lang="ru-RU" sz="2000" b="1">
                <a:solidFill>
                  <a:srgbClr val="800000"/>
                </a:solidFill>
              </a:rPr>
              <a:t>сущ.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2987675" y="57689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0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175125" y="57689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0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7343775" y="57689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00"/>
                            </p:stCondLst>
                            <p:childTnLst>
                              <p:par>
                                <p:cTn id="4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000"/>
                            </p:stCondLst>
                            <p:childTnLst>
                              <p:par>
                                <p:cTn id="474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4000"/>
                            </p:stCondLst>
                            <p:childTnLst>
                              <p:par>
                                <p:cTn id="4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1" grpId="0" animBg="1"/>
      <p:bldP spid="7183" grpId="0" animBg="1"/>
      <p:bldP spid="7184" grpId="0"/>
      <p:bldP spid="7185" grpId="0"/>
      <p:bldP spid="7186" grpId="0"/>
      <p:bldP spid="7187" grpId="0" animBg="1"/>
      <p:bldP spid="7188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5" grpId="1" animBg="1"/>
      <p:bldP spid="7196" grpId="0" animBg="1"/>
      <p:bldP spid="7196" grpId="1" animBg="1"/>
      <p:bldP spid="7197" grpId="0" animBg="1"/>
      <p:bldP spid="7197" grpId="1" animBg="1"/>
      <p:bldP spid="7200" grpId="0" animBg="1"/>
      <p:bldP spid="7201" grpId="0" animBg="1"/>
      <p:bldP spid="7202" grpId="0" animBg="1"/>
      <p:bldP spid="7203" grpId="0" animBg="1"/>
      <p:bldP spid="7204" grpId="0" animBg="1"/>
      <p:bldP spid="7205" grpId="0" animBg="1"/>
      <p:bldP spid="7206" grpId="0" animBg="1"/>
      <p:bldP spid="7207" grpId="0" animBg="1"/>
      <p:bldP spid="7208" grpId="0" animBg="1"/>
      <p:bldP spid="7209" grpId="0" animBg="1"/>
      <p:bldP spid="7210" grpId="0"/>
      <p:bldP spid="7212" grpId="0"/>
      <p:bldP spid="7213" grpId="0"/>
      <p:bldP spid="7214" grpId="0"/>
      <p:bldP spid="7215" grpId="0"/>
      <p:bldP spid="7216" grpId="0" animBg="1"/>
      <p:bldP spid="7217" grpId="0" animBg="1"/>
      <p:bldP spid="7218" grpId="0" animBg="1"/>
      <p:bldP spid="7219" grpId="0" animBg="1"/>
      <p:bldP spid="7223" grpId="0"/>
      <p:bldP spid="7224" grpId="0" animBg="1"/>
      <p:bldP spid="7225" grpId="0"/>
      <p:bldP spid="7226" grpId="0"/>
      <p:bldP spid="7227" grpId="0"/>
      <p:bldP spid="7228" grpId="0"/>
      <p:bldP spid="7229" grpId="1"/>
      <p:bldP spid="7230" grpId="0"/>
      <p:bldP spid="7231" grpId="0"/>
      <p:bldP spid="7232" grpId="0"/>
      <p:bldP spid="7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95400" y="1916113"/>
            <a:ext cx="162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881063" y="152400"/>
            <a:ext cx="73818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ВЫДВИГАЕМАЯ ГИПОТЕЗА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5400000">
            <a:off x="4211637" y="-944562"/>
            <a:ext cx="720725" cy="3924300"/>
          </a:xfrm>
          <a:prstGeom prst="rightArrow">
            <a:avLst>
              <a:gd name="adj1" fmla="val 63593"/>
              <a:gd name="adj2" fmla="val 62338"/>
            </a:avLst>
          </a:prstGeom>
          <a:gradFill rotWithShape="1">
            <a:gsLst>
              <a:gs pos="0">
                <a:srgbClr val="EAEAEA">
                  <a:gamma/>
                  <a:shade val="7137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b="1" i="1"/>
              <a:t>Что выяснили?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2914650" y="1304925"/>
            <a:ext cx="3313113" cy="126047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CC0000"/>
                </a:solidFill>
              </a:rPr>
              <a:t>существует</a:t>
            </a:r>
          </a:p>
          <a:p>
            <a:r>
              <a:rPr lang="ru-RU" sz="3200" b="1" i="1">
                <a:solidFill>
                  <a:srgbClr val="CC0000"/>
                </a:solidFill>
              </a:rPr>
              <a:t> связь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142875" y="1376363"/>
            <a:ext cx="2700338" cy="1260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Свойства</a:t>
            </a:r>
          </a:p>
          <a:p>
            <a:r>
              <a:rPr lang="en-US" sz="3200" b="1"/>
              <a:t> f(x)</a:t>
            </a:r>
            <a:r>
              <a:rPr lang="ru-RU" sz="3200" b="1"/>
              <a:t>: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300788" y="1341438"/>
            <a:ext cx="2700337" cy="1260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Свойства</a:t>
            </a:r>
          </a:p>
          <a:p>
            <a:r>
              <a:rPr lang="en-US" sz="3200" b="1"/>
              <a:t> f</a:t>
            </a:r>
            <a:r>
              <a:rPr lang="ru-RU" sz="3200" b="1"/>
              <a:t> </a:t>
            </a:r>
            <a:r>
              <a:rPr lang="en-US" sz="3200" b="1"/>
              <a:t>'(x)</a:t>
            </a:r>
            <a:r>
              <a:rPr lang="ru-RU" sz="3200" b="1"/>
              <a:t>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42875" y="2652713"/>
            <a:ext cx="309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возрастания,</a:t>
            </a:r>
            <a:endParaRPr lang="ru-RU">
              <a:solidFill>
                <a:srgbClr val="336699"/>
              </a:solidFill>
            </a:endParaRPr>
          </a:p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убывания,</a:t>
            </a:r>
            <a:endParaRPr lang="ru-RU">
              <a:solidFill>
                <a:srgbClr val="336699"/>
              </a:solidFill>
            </a:endParaRPr>
          </a:p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точки минимума,</a:t>
            </a:r>
            <a:endParaRPr lang="ru-RU">
              <a:solidFill>
                <a:srgbClr val="336699"/>
              </a:solidFill>
            </a:endParaRPr>
          </a:p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точки максимума.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75350" y="2673350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существование,</a:t>
            </a:r>
          </a:p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нули,</a:t>
            </a:r>
          </a:p>
          <a:p>
            <a:pPr algn="l">
              <a:buFontTx/>
              <a:buChar char="•"/>
            </a:pPr>
            <a:r>
              <a:rPr lang="ru-RU" b="1">
                <a:solidFill>
                  <a:srgbClr val="336699"/>
                </a:solidFill>
              </a:rPr>
              <a:t>знакопостоянство.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55988" y="2605088"/>
            <a:ext cx="22320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800" b="1" i="1">
                <a:solidFill>
                  <a:srgbClr val="FF0000"/>
                </a:solidFill>
              </a:rPr>
              <a:t>Какая?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 rot="5400000">
            <a:off x="4354513" y="2259012"/>
            <a:ext cx="433388" cy="2773363"/>
          </a:xfrm>
          <a:prstGeom prst="rightArrow">
            <a:avLst>
              <a:gd name="adj1" fmla="val 63593"/>
              <a:gd name="adj2" fmla="val 62338"/>
            </a:avLst>
          </a:prstGeom>
          <a:gradFill rotWithShape="1">
            <a:gsLst>
              <a:gs pos="0">
                <a:srgbClr val="EAEAEA">
                  <a:gamma/>
                  <a:shade val="7137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860675" y="4103688"/>
            <a:ext cx="3421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CC0000"/>
                </a:solidFill>
              </a:rPr>
              <a:t>План действий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097088" y="4508500"/>
            <a:ext cx="5473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3600" b="1">
                <a:solidFill>
                  <a:srgbClr val="CC0000"/>
                </a:solidFill>
              </a:rPr>
              <a:t>1</a:t>
            </a:r>
            <a:r>
              <a:rPr lang="ru-RU" b="1"/>
              <a:t>. Анализ наблюдений (фактов).</a:t>
            </a:r>
          </a:p>
          <a:p>
            <a:pPr algn="l"/>
            <a:r>
              <a:rPr lang="ru-RU" sz="3600" b="1">
                <a:solidFill>
                  <a:srgbClr val="CC0000"/>
                </a:solidFill>
              </a:rPr>
              <a:t>2</a:t>
            </a:r>
            <a:r>
              <a:rPr lang="ru-RU" b="1"/>
              <a:t>. Обобщение фактов.</a:t>
            </a:r>
          </a:p>
          <a:p>
            <a:pPr algn="l"/>
            <a:r>
              <a:rPr lang="ru-RU" sz="3600" b="1">
                <a:solidFill>
                  <a:srgbClr val="CC0000"/>
                </a:solidFill>
              </a:rPr>
              <a:t>3</a:t>
            </a:r>
            <a:r>
              <a:rPr lang="ru-RU" b="1"/>
              <a:t>. Проверка и выдвижение нового</a:t>
            </a:r>
          </a:p>
          <a:p>
            <a:pPr algn="l"/>
            <a:r>
              <a:rPr lang="ru-RU" b="1"/>
              <a:t>      плана действий.</a:t>
            </a:r>
          </a:p>
        </p:txBody>
      </p:sp>
      <p:sp>
        <p:nvSpPr>
          <p:cNvPr id="8217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2000"/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2000"/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2000"/>
                                        <p:tgtEl>
                                          <p:spTgt spid="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2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2000"/>
                                        <p:tgtEl>
                                          <p:spTgt spid="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2000"/>
                                        <p:tgtEl>
                                          <p:spTgt spid="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82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12750" y="0"/>
            <a:ext cx="8316913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ПЕРВИЧНЫЙ АНАЛИЗ НАБЛЮДЕНИЙ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42875" y="800100"/>
            <a:ext cx="431800" cy="468313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r>
              <a:rPr lang="ru-RU" sz="36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47700" y="620713"/>
            <a:ext cx="712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336699"/>
                </a:solidFill>
              </a:rPr>
              <a:t>Какими из перечисленных свойств обладают</a:t>
            </a:r>
            <a:r>
              <a:rPr lang="ru-RU" b="1"/>
              <a:t> </a:t>
            </a:r>
            <a:r>
              <a:rPr lang="ru-RU" b="1">
                <a:solidFill>
                  <a:srgbClr val="336699"/>
                </a:solidFill>
              </a:rPr>
              <a:t>заданные на</a:t>
            </a:r>
            <a:r>
              <a:rPr lang="ru-RU" b="1" i="1"/>
              <a:t> </a:t>
            </a:r>
            <a:r>
              <a:rPr lang="ru-RU" b="1" i="1">
                <a:solidFill>
                  <a:srgbClr val="000066"/>
                </a:solidFill>
              </a:rPr>
              <a:t>промежутке (</a:t>
            </a:r>
            <a:r>
              <a:rPr lang="en-US" b="1" i="1">
                <a:solidFill>
                  <a:srgbClr val="000066"/>
                </a:solidFill>
              </a:rPr>
              <a:t>a , b </a:t>
            </a:r>
            <a:r>
              <a:rPr lang="ru-RU" b="1" i="1">
                <a:solidFill>
                  <a:srgbClr val="000066"/>
                </a:solidFill>
              </a:rPr>
              <a:t>) </a:t>
            </a:r>
            <a:r>
              <a:rPr lang="ru-RU" b="1">
                <a:solidFill>
                  <a:srgbClr val="336699"/>
                </a:solidFill>
              </a:rPr>
              <a:t>функции,</a:t>
            </a:r>
            <a:r>
              <a:rPr lang="ru-RU"/>
              <a:t> </a:t>
            </a:r>
            <a:endParaRPr lang="ru-RU" b="1">
              <a:solidFill>
                <a:srgbClr val="000066"/>
              </a:solidFill>
            </a:endParaRPr>
          </a:p>
          <a:p>
            <a:pPr algn="l"/>
            <a:r>
              <a:rPr lang="ru-RU" b="1">
                <a:solidFill>
                  <a:srgbClr val="336699"/>
                </a:solidFill>
              </a:rPr>
              <a:t>графики которых будут представлены ниже</a:t>
            </a:r>
            <a:r>
              <a:rPr lang="en-US" b="1">
                <a:solidFill>
                  <a:srgbClr val="336699"/>
                </a:solidFill>
              </a:rPr>
              <a:t>.</a:t>
            </a:r>
            <a:endParaRPr lang="ru-RU" b="1">
              <a:solidFill>
                <a:srgbClr val="336699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12750" y="1520825"/>
            <a:ext cx="415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4000" b="1" i="1">
                <a:solidFill>
                  <a:srgbClr val="FF0000"/>
                </a:solidFill>
              </a:rPr>
              <a:t>А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Функция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возрастает</a:t>
            </a:r>
            <a:r>
              <a:rPr lang="ru-RU" b="1" i="1"/>
              <a:t>.</a:t>
            </a:r>
            <a:r>
              <a:rPr lang="ru-RU"/>
              <a:t>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95288" y="2241550"/>
            <a:ext cx="45100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FF0000"/>
                </a:solidFill>
              </a:rPr>
              <a:t>Б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В каждой точке </a:t>
            </a:r>
            <a:r>
              <a:rPr lang="ru-RU" b="1" i="1">
                <a:solidFill>
                  <a:srgbClr val="FF0000"/>
                </a:solidFill>
              </a:rPr>
              <a:t>можно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провести касательную</a:t>
            </a:r>
            <a:r>
              <a:rPr lang="ru-RU" b="1" i="1">
                <a:solidFill>
                  <a:srgbClr val="000066"/>
                </a:solidFill>
              </a:rPr>
              <a:t>.</a:t>
            </a:r>
            <a:r>
              <a:rPr lang="ru-RU"/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95288" y="2941638"/>
            <a:ext cx="44640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FF0000"/>
                </a:solidFill>
              </a:rPr>
              <a:t>В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В каждой точке </a:t>
            </a:r>
            <a:r>
              <a:rPr lang="ru-RU"/>
              <a:t>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FF0000"/>
                </a:solidFill>
              </a:rPr>
              <a:t>≥</a:t>
            </a:r>
            <a:r>
              <a:rPr lang="ru-RU" b="1" i="1">
                <a:solidFill>
                  <a:srgbClr val="FF0000"/>
                </a:solidFill>
              </a:rPr>
              <a:t> 0</a:t>
            </a:r>
            <a:r>
              <a:rPr lang="ru-RU" b="1" i="1"/>
              <a:t>.</a:t>
            </a:r>
            <a:r>
              <a:rPr lang="ru-RU"/>
              <a:t>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31800" y="3681413"/>
            <a:ext cx="54371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FF0000"/>
                </a:solidFill>
              </a:rPr>
              <a:t>Г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В каждой точке касательная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наклонена под </a:t>
            </a:r>
            <a:r>
              <a:rPr lang="ru-RU" b="1" i="1">
                <a:solidFill>
                  <a:srgbClr val="FF0000"/>
                </a:solidFill>
              </a:rPr>
              <a:t>острым</a:t>
            </a:r>
            <a:r>
              <a:rPr lang="ru-RU" b="1" i="1">
                <a:solidFill>
                  <a:srgbClr val="000066"/>
                </a:solidFill>
              </a:rPr>
              <a:t> углом</a:t>
            </a:r>
            <a:r>
              <a:rPr lang="ru-RU" b="1" i="1"/>
              <a:t>.</a:t>
            </a:r>
            <a:r>
              <a:rPr lang="ru-RU"/>
              <a:t> 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68313" y="4581525"/>
            <a:ext cx="52562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FF0000"/>
                </a:solidFill>
              </a:rPr>
              <a:t>Д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Существует конечное число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точек, в которых 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=  0</a:t>
            </a:r>
            <a:r>
              <a:rPr lang="ru-RU" b="1" i="1">
                <a:solidFill>
                  <a:srgbClr val="000066"/>
                </a:solidFill>
              </a:rPr>
              <a:t> .</a:t>
            </a:r>
            <a:r>
              <a:rPr lang="ru-RU"/>
              <a:t> </a:t>
            </a:r>
            <a:r>
              <a:rPr lang="ru-RU" b="1" i="1">
                <a:solidFill>
                  <a:srgbClr val="000066"/>
                </a:solidFill>
              </a:rPr>
              <a:t> </a:t>
            </a:r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31800" y="5516563"/>
            <a:ext cx="5364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4000" b="1" i="1">
                <a:solidFill>
                  <a:srgbClr val="FF0000"/>
                </a:solidFill>
              </a:rPr>
              <a:t>Е</a:t>
            </a:r>
            <a:r>
              <a:rPr lang="ru-RU" b="1" i="1"/>
              <a:t>. </a:t>
            </a:r>
            <a:r>
              <a:rPr lang="ru-RU" b="1" i="1">
                <a:solidFill>
                  <a:srgbClr val="000066"/>
                </a:solidFill>
              </a:rPr>
              <a:t>Существует конечное число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</a:rPr>
              <a:t>       точек, в которых  </a:t>
            </a:r>
            <a:r>
              <a:rPr lang="en-US" b="1" i="1">
                <a:solidFill>
                  <a:srgbClr val="FF0000"/>
                </a:solidFill>
              </a:rPr>
              <a:t>f ´(x)</a:t>
            </a:r>
            <a:r>
              <a:rPr lang="ru-RU" b="1" i="1">
                <a:solidFill>
                  <a:srgbClr val="FF0000"/>
                </a:solidFill>
              </a:rPr>
              <a:t> не </a:t>
            </a:r>
          </a:p>
          <a:p>
            <a:pPr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</a:rPr>
              <a:t>       существует</a:t>
            </a:r>
            <a:r>
              <a:rPr lang="ru-RU" b="1" i="1">
                <a:solidFill>
                  <a:srgbClr val="000066"/>
                </a:solidFill>
              </a:rPr>
              <a:t> .</a:t>
            </a:r>
            <a:r>
              <a:rPr lang="ru-RU"/>
              <a:t> </a:t>
            </a:r>
            <a:r>
              <a:rPr lang="ru-RU" b="1" i="1">
                <a:solidFill>
                  <a:srgbClr val="000066"/>
                </a:solidFill>
              </a:rPr>
              <a:t> </a:t>
            </a:r>
            <a:endParaRPr lang="ru-RU"/>
          </a:p>
        </p:txBody>
      </p:sp>
      <p:pic>
        <p:nvPicPr>
          <p:cNvPr id="9233" name="Picture 17" descr="11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3249613"/>
            <a:ext cx="3384550" cy="3384550"/>
          </a:xfrm>
          <a:prstGeom prst="rect">
            <a:avLst/>
          </a:prstGeom>
          <a:noFill/>
        </p:spPr>
      </p:pic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264275" y="2276475"/>
            <a:ext cx="2447925" cy="720725"/>
          </a:xfrm>
          <a:prstGeom prst="ellipse">
            <a:avLst/>
          </a:prstGeom>
          <a:gradFill rotWithShape="1">
            <a:gsLst>
              <a:gs pos="0">
                <a:srgbClr val="35BD62">
                  <a:gamma/>
                  <a:shade val="69020"/>
                  <a:invGamma/>
                </a:srgbClr>
              </a:gs>
              <a:gs pos="50000">
                <a:srgbClr val="35BD62"/>
              </a:gs>
              <a:gs pos="100000">
                <a:srgbClr val="35BD62">
                  <a:gamma/>
                  <a:shade val="6902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/>
        </p:nvGraphicFramePr>
        <p:xfrm>
          <a:off x="0" y="1520825"/>
          <a:ext cx="495300" cy="5097781"/>
        </p:xfrm>
        <a:graphic>
          <a:graphicData uri="http://schemas.openxmlformats.org/drawingml/2006/table">
            <a:tbl>
              <a:tblPr/>
              <a:tblGrid>
                <a:gridCol w="4953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397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397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397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397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397"/>
                    </a:solidFill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397"/>
                    </a:solidFill>
                  </a:tcPr>
                </a:tc>
              </a:tr>
            </a:tbl>
          </a:graphicData>
        </a:graphic>
      </p:graphicFrame>
      <p:pic>
        <p:nvPicPr>
          <p:cNvPr id="9271" name="Picture 5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908050"/>
            <a:ext cx="304800" cy="304800"/>
          </a:xfrm>
          <a:prstGeom prst="rect">
            <a:avLst/>
          </a:prstGeom>
          <a:noFill/>
        </p:spPr>
      </p:pic>
      <p:pic>
        <p:nvPicPr>
          <p:cNvPr id="9272" name="Picture 56" descr="11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038" y="3249613"/>
            <a:ext cx="3382962" cy="3382962"/>
          </a:xfrm>
          <a:prstGeom prst="rect">
            <a:avLst/>
          </a:prstGeom>
          <a:noFill/>
        </p:spPr>
      </p:pic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6264275" y="2276475"/>
            <a:ext cx="2447925" cy="720725"/>
          </a:xfrm>
          <a:prstGeom prst="ellipse">
            <a:avLst/>
          </a:prstGeom>
          <a:gradFill rotWithShape="1">
            <a:gsLst>
              <a:gs pos="0">
                <a:srgbClr val="D29294">
                  <a:gamma/>
                  <a:shade val="78039"/>
                  <a:invGamma/>
                </a:srgbClr>
              </a:gs>
              <a:gs pos="50000">
                <a:srgbClr val="D29294"/>
              </a:gs>
              <a:gs pos="100000">
                <a:srgbClr val="D29294">
                  <a:gamma/>
                  <a:shade val="7803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pic>
        <p:nvPicPr>
          <p:cNvPr id="9277" name="Picture 6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90805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9314" name="Group 98"/>
          <p:cNvGraphicFramePr>
            <a:graphicFrameLocks noGrp="1"/>
          </p:cNvGraphicFramePr>
          <p:nvPr/>
        </p:nvGraphicFramePr>
        <p:xfrm>
          <a:off x="0" y="1484313"/>
          <a:ext cx="482600" cy="5139690"/>
        </p:xfrm>
        <a:graphic>
          <a:graphicData uri="http://schemas.openxmlformats.org/drawingml/2006/table">
            <a:tbl>
              <a:tblPr/>
              <a:tblGrid>
                <a:gridCol w="4826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</a:tr>
            </a:tbl>
          </a:graphicData>
        </a:graphic>
      </p:graphicFrame>
      <p:pic>
        <p:nvPicPr>
          <p:cNvPr id="9315" name="Picture 99" descr="11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038" y="3249613"/>
            <a:ext cx="3382962" cy="3382962"/>
          </a:xfrm>
          <a:prstGeom prst="rect">
            <a:avLst/>
          </a:prstGeom>
          <a:noFill/>
        </p:spPr>
      </p:pic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6264275" y="2276475"/>
            <a:ext cx="2447925" cy="720725"/>
          </a:xfrm>
          <a:prstGeom prst="ellipse">
            <a:avLst/>
          </a:prstGeom>
          <a:gradFill rotWithShape="1">
            <a:gsLst>
              <a:gs pos="0">
                <a:srgbClr val="BBE8F3">
                  <a:gamma/>
                  <a:shade val="82745"/>
                  <a:invGamma/>
                </a:srgbClr>
              </a:gs>
              <a:gs pos="50000">
                <a:srgbClr val="BBE8F3"/>
              </a:gs>
              <a:gs pos="100000">
                <a:srgbClr val="BBE8F3">
                  <a:gamma/>
                  <a:shade val="8274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pic>
        <p:nvPicPr>
          <p:cNvPr id="9316" name="Picture 10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90805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9351" name="Group 135"/>
          <p:cNvGraphicFramePr>
            <a:graphicFrameLocks noGrp="1"/>
          </p:cNvGraphicFramePr>
          <p:nvPr/>
        </p:nvGraphicFramePr>
        <p:xfrm>
          <a:off x="0" y="1484313"/>
          <a:ext cx="495300" cy="5139690"/>
        </p:xfrm>
        <a:graphic>
          <a:graphicData uri="http://schemas.openxmlformats.org/drawingml/2006/table">
            <a:tbl>
              <a:tblPr/>
              <a:tblGrid>
                <a:gridCol w="4953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</a:tbl>
          </a:graphicData>
        </a:graphic>
      </p:graphicFrame>
      <p:pic>
        <p:nvPicPr>
          <p:cNvPr id="9353" name="Picture 137" descr="11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1038" y="3249613"/>
            <a:ext cx="3382962" cy="3382962"/>
          </a:xfrm>
          <a:prstGeom prst="rect">
            <a:avLst/>
          </a:prstGeom>
          <a:noFill/>
        </p:spPr>
      </p:pic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6264275" y="2276475"/>
            <a:ext cx="2447925" cy="720725"/>
          </a:xfrm>
          <a:prstGeom prst="ellipse">
            <a:avLst/>
          </a:prstGeom>
          <a:gradFill rotWithShape="1">
            <a:gsLst>
              <a:gs pos="0">
                <a:srgbClr val="F8D142">
                  <a:gamma/>
                  <a:shade val="85098"/>
                  <a:invGamma/>
                </a:srgbClr>
              </a:gs>
              <a:gs pos="50000">
                <a:srgbClr val="F8D142"/>
              </a:gs>
              <a:gs pos="100000">
                <a:srgbClr val="F8D142">
                  <a:gamma/>
                  <a:shade val="8509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pic>
        <p:nvPicPr>
          <p:cNvPr id="9354" name="Picture 13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908050"/>
            <a:ext cx="323850" cy="323850"/>
          </a:xfrm>
          <a:prstGeom prst="rect">
            <a:avLst/>
          </a:prstGeom>
          <a:noFill/>
        </p:spPr>
      </p:pic>
      <p:graphicFrame>
        <p:nvGraphicFramePr>
          <p:cNvPr id="9389" name="Group 173"/>
          <p:cNvGraphicFramePr>
            <a:graphicFrameLocks noGrp="1"/>
          </p:cNvGraphicFramePr>
          <p:nvPr/>
        </p:nvGraphicFramePr>
        <p:xfrm>
          <a:off x="0" y="1484313"/>
          <a:ext cx="495300" cy="5139690"/>
        </p:xfrm>
        <a:graphic>
          <a:graphicData uri="http://schemas.openxmlformats.org/drawingml/2006/table">
            <a:tbl>
              <a:tblPr/>
              <a:tblGrid>
                <a:gridCol w="4953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80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80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80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80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80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80"/>
                    </a:solidFill>
                  </a:tcPr>
                </a:tc>
              </a:tr>
            </a:tbl>
          </a:graphicData>
        </a:graphic>
      </p:graphicFrame>
      <p:pic>
        <p:nvPicPr>
          <p:cNvPr id="9391" name="Picture 175" descr="11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1038" y="3249613"/>
            <a:ext cx="3382962" cy="3400425"/>
          </a:xfrm>
          <a:prstGeom prst="rect">
            <a:avLst/>
          </a:prstGeom>
          <a:noFill/>
        </p:spPr>
      </p:pic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6264275" y="2276475"/>
            <a:ext cx="2447925" cy="720725"/>
          </a:xfrm>
          <a:prstGeom prst="ellipse">
            <a:avLst/>
          </a:prstGeom>
          <a:gradFill rotWithShape="1">
            <a:gsLst>
              <a:gs pos="0">
                <a:srgbClr val="FED2E6">
                  <a:gamma/>
                  <a:shade val="73725"/>
                  <a:invGamma/>
                </a:srgbClr>
              </a:gs>
              <a:gs pos="50000">
                <a:srgbClr val="FED2E6"/>
              </a:gs>
              <a:gs pos="100000">
                <a:srgbClr val="FED2E6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ПРОВЕРКА</a:t>
            </a:r>
          </a:p>
        </p:txBody>
      </p:sp>
      <p:graphicFrame>
        <p:nvGraphicFramePr>
          <p:cNvPr id="9431" name="Group 215"/>
          <p:cNvGraphicFramePr>
            <a:graphicFrameLocks noGrp="1"/>
          </p:cNvGraphicFramePr>
          <p:nvPr/>
        </p:nvGraphicFramePr>
        <p:xfrm>
          <a:off x="0" y="1449388"/>
          <a:ext cx="495300" cy="5204778"/>
        </p:xfrm>
        <a:graphic>
          <a:graphicData uri="http://schemas.openxmlformats.org/drawingml/2006/table">
            <a:tbl>
              <a:tblPr/>
              <a:tblGrid>
                <a:gridCol w="4953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-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E6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E6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E6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E6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E6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E6"/>
                    </a:solidFill>
                  </a:tcPr>
                </a:tc>
              </a:tr>
            </a:tbl>
          </a:graphicData>
        </a:graphic>
      </p:graphicFrame>
      <p:pic>
        <p:nvPicPr>
          <p:cNvPr id="9427" name="Picture 2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908050"/>
            <a:ext cx="304800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0" fill="hold"/>
                                        <p:tgtEl>
                                          <p:spTgt spid="9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90" fill="hold"/>
                                        <p:tgtEl>
                                          <p:spTgt spid="9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90" fill="hold"/>
                                        <p:tgtEl>
                                          <p:spTgt spid="9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90" fill="hold"/>
                                        <p:tgtEl>
                                          <p:spTgt spid="9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90" fill="hold"/>
                                        <p:tgtEl>
                                          <p:spTgt spid="9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7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0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3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5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54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4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7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9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6"/>
                  </p:tgtEl>
                </p:cond>
              </p:nextCondLst>
            </p:seq>
          </p:childTnLst>
        </p:cTn>
      </p:par>
    </p:tnLst>
    <p:bldLst>
      <p:bldP spid="9234" grpId="0" animBg="1"/>
      <p:bldP spid="9273" grpId="0" animBg="1"/>
      <p:bldP spid="9275" grpId="2" animBg="1"/>
      <p:bldP spid="9274" grpId="0" animBg="1"/>
      <p:bldP spid="9276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990000"/>
      </a:dk1>
      <a:lt1>
        <a:srgbClr val="FFFFFF"/>
      </a:lt1>
      <a:dk2>
        <a:srgbClr val="000000"/>
      </a:dk2>
      <a:lt2>
        <a:srgbClr val="F8F8F8"/>
      </a:lt2>
      <a:accent1>
        <a:srgbClr val="FFFFFF"/>
      </a:accent1>
      <a:accent2>
        <a:srgbClr val="333399"/>
      </a:accent2>
      <a:accent3>
        <a:srgbClr val="FFFFFF"/>
      </a:accent3>
      <a:accent4>
        <a:srgbClr val="820000"/>
      </a:accent4>
      <a:accent5>
        <a:srgbClr val="FFFFFF"/>
      </a:accent5>
      <a:accent6>
        <a:srgbClr val="2D2D8A"/>
      </a:accent6>
      <a:hlink>
        <a:srgbClr val="990000"/>
      </a:hlink>
      <a:folHlink>
        <a:srgbClr val="0033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99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820000"/>
        </a:accent4>
        <a:accent5>
          <a:srgbClr val="FFFFFF"/>
        </a:accent5>
        <a:accent6>
          <a:srgbClr val="2D2D8A"/>
        </a:accent6>
        <a:hlink>
          <a:srgbClr val="99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990000"/>
        </a:dk1>
        <a:lt1>
          <a:srgbClr val="FFFFFF"/>
        </a:lt1>
        <a:dk2>
          <a:srgbClr val="000000"/>
        </a:dk2>
        <a:lt2>
          <a:srgbClr val="F8F8F8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820000"/>
        </a:accent4>
        <a:accent5>
          <a:srgbClr val="FFFFFF"/>
        </a:accent5>
        <a:accent6>
          <a:srgbClr val="2D2D8A"/>
        </a:accent6>
        <a:hlink>
          <a:srgbClr val="99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1708</Words>
  <Application>Microsoft Office PowerPoint</Application>
  <PresentationFormat>Экран (4:3)</PresentationFormat>
  <Paragraphs>435</Paragraphs>
  <Slides>21</Slides>
  <Notes>0</Notes>
  <HiddenSlides>4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Calibri</vt:lpstr>
      <vt:lpstr>Franklin Gothic Book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козлова</cp:lastModifiedBy>
  <cp:revision>53</cp:revision>
  <dcterms:created xsi:type="dcterms:W3CDTF">2008-08-07T03:42:34Z</dcterms:created>
  <dcterms:modified xsi:type="dcterms:W3CDTF">2016-11-17T13:44:40Z</dcterms:modified>
</cp:coreProperties>
</file>